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72" r:id="rId9"/>
    <p:sldId id="265" r:id="rId10"/>
    <p:sldId id="262" r:id="rId11"/>
    <p:sldId id="268" r:id="rId12"/>
    <p:sldId id="270" r:id="rId13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BC0"/>
    <a:srgbClr val="DAE3F3"/>
    <a:srgbClr val="CCECFF"/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D4C801-B2C7-42AE-9272-4DBE2A8A4004}" v="16" dt="2024-05-31T11:22:42.7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ijetli stil 2 - Isticanj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5" d="100"/>
          <a:sy n="105" d="100"/>
        </p:scale>
        <p:origin x="13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a Andrić" userId="f9a9bb3b-44ac-4a86-ab9e-3ab7c92e547a" providerId="ADAL" clId="{EFD4C801-B2C7-42AE-9272-4DBE2A8A4004}"/>
    <pc:docChg chg="undo custSel modSld">
      <pc:chgData name="Anita Andrić" userId="f9a9bb3b-44ac-4a86-ab9e-3ab7c92e547a" providerId="ADAL" clId="{EFD4C801-B2C7-42AE-9272-4DBE2A8A4004}" dt="2024-06-03T08:49:41.058" v="304" actId="113"/>
      <pc:docMkLst>
        <pc:docMk/>
      </pc:docMkLst>
      <pc:sldChg chg="modSp mod">
        <pc:chgData name="Anita Andrić" userId="f9a9bb3b-44ac-4a86-ab9e-3ab7c92e547a" providerId="ADAL" clId="{EFD4C801-B2C7-42AE-9272-4DBE2A8A4004}" dt="2024-05-31T08:13:05.922" v="31" actId="20577"/>
        <pc:sldMkLst>
          <pc:docMk/>
          <pc:sldMk cId="3065717341" sldId="256"/>
        </pc:sldMkLst>
        <pc:spChg chg="mod">
          <ac:chgData name="Anita Andrić" userId="f9a9bb3b-44ac-4a86-ab9e-3ab7c92e547a" providerId="ADAL" clId="{EFD4C801-B2C7-42AE-9272-4DBE2A8A4004}" dt="2024-05-31T08:13:05.922" v="31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Anita Andrić" userId="f9a9bb3b-44ac-4a86-ab9e-3ab7c92e547a" providerId="ADAL" clId="{EFD4C801-B2C7-42AE-9272-4DBE2A8A4004}" dt="2024-05-31T08:12:45.247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Anita Andrić" userId="f9a9bb3b-44ac-4a86-ab9e-3ab7c92e547a" providerId="ADAL" clId="{EFD4C801-B2C7-42AE-9272-4DBE2A8A4004}" dt="2024-06-03T08:46:39.737" v="303" actId="20577"/>
        <pc:sldMkLst>
          <pc:docMk/>
          <pc:sldMk cId="1533232375" sldId="259"/>
        </pc:sldMkLst>
        <pc:spChg chg="mod">
          <ac:chgData name="Anita Andrić" userId="f9a9bb3b-44ac-4a86-ab9e-3ab7c92e547a" providerId="ADAL" clId="{EFD4C801-B2C7-42AE-9272-4DBE2A8A4004}" dt="2024-05-31T09:15:57.484" v="39" actId="20577"/>
          <ac:spMkLst>
            <pc:docMk/>
            <pc:sldMk cId="1533232375" sldId="259"/>
            <ac:spMk id="2" creationId="{1D0B6310-3559-26D7-BBF6-4245847B7207}"/>
          </ac:spMkLst>
        </pc:spChg>
        <pc:spChg chg="mod">
          <ac:chgData name="Anita Andrić" userId="f9a9bb3b-44ac-4a86-ab9e-3ab7c92e547a" providerId="ADAL" clId="{EFD4C801-B2C7-42AE-9272-4DBE2A8A4004}" dt="2024-05-31T09:20:56.444" v="75" actId="20577"/>
          <ac:spMkLst>
            <pc:docMk/>
            <pc:sldMk cId="1533232375" sldId="259"/>
            <ac:spMk id="3" creationId="{2265F3C5-6D66-6BED-F8ED-25628B17444B}"/>
          </ac:spMkLst>
        </pc:spChg>
        <pc:spChg chg="mod">
          <ac:chgData name="Anita Andrić" userId="f9a9bb3b-44ac-4a86-ab9e-3ab7c92e547a" providerId="ADAL" clId="{EFD4C801-B2C7-42AE-9272-4DBE2A8A4004}" dt="2024-06-03T08:46:39.737" v="303" actId="20577"/>
          <ac:spMkLst>
            <pc:docMk/>
            <pc:sldMk cId="1533232375" sldId="259"/>
            <ac:spMk id="8" creationId="{4AD2D8D5-7DE0-24BC-9F40-1221AE495F60}"/>
          </ac:spMkLst>
        </pc:spChg>
      </pc:sldChg>
      <pc:sldChg chg="modSp mod">
        <pc:chgData name="Anita Andrić" userId="f9a9bb3b-44ac-4a86-ab9e-3ab7c92e547a" providerId="ADAL" clId="{EFD4C801-B2C7-42AE-9272-4DBE2A8A4004}" dt="2024-05-31T09:56:07.735" v="121" actId="20577"/>
        <pc:sldMkLst>
          <pc:docMk/>
          <pc:sldMk cId="2982849108" sldId="260"/>
        </pc:sldMkLst>
        <pc:spChg chg="mod">
          <ac:chgData name="Anita Andrić" userId="f9a9bb3b-44ac-4a86-ab9e-3ab7c92e547a" providerId="ADAL" clId="{EFD4C801-B2C7-42AE-9272-4DBE2A8A4004}" dt="2024-05-31T09:22:04.954" v="77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ita Andrić" userId="f9a9bb3b-44ac-4a86-ab9e-3ab7c92e547a" providerId="ADAL" clId="{EFD4C801-B2C7-42AE-9272-4DBE2A8A4004}" dt="2024-05-31T09:56:07.735" v="121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Anita Andrić" userId="f9a9bb3b-44ac-4a86-ab9e-3ab7c92e547a" providerId="ADAL" clId="{EFD4C801-B2C7-42AE-9272-4DBE2A8A4004}" dt="2024-06-03T08:49:41.058" v="304" actId="113"/>
        <pc:sldMkLst>
          <pc:docMk/>
          <pc:sldMk cId="3081262649" sldId="262"/>
        </pc:sldMkLst>
        <pc:spChg chg="mod">
          <ac:chgData name="Anita Andrić" userId="f9a9bb3b-44ac-4a86-ab9e-3ab7c92e547a" providerId="ADAL" clId="{EFD4C801-B2C7-42AE-9272-4DBE2A8A4004}" dt="2024-05-31T11:05:05.667" v="217" actId="1076"/>
          <ac:spMkLst>
            <pc:docMk/>
            <pc:sldMk cId="3081262649" sldId="262"/>
            <ac:spMk id="2" creationId="{1D0B6310-3559-26D7-BBF6-4245847B7207}"/>
          </ac:spMkLst>
        </pc:spChg>
        <pc:graphicFrameChg chg="mod modGraphic">
          <ac:chgData name="Anita Andrić" userId="f9a9bb3b-44ac-4a86-ab9e-3ab7c92e547a" providerId="ADAL" clId="{EFD4C801-B2C7-42AE-9272-4DBE2A8A4004}" dt="2024-06-03T08:49:41.058" v="304" actId="113"/>
          <ac:graphicFrameMkLst>
            <pc:docMk/>
            <pc:sldMk cId="3081262649" sldId="262"/>
            <ac:graphicFrameMk id="6" creationId="{FE4CA293-9910-B786-CAEF-B4FCB819CBF0}"/>
          </ac:graphicFrameMkLst>
        </pc:graphicFrameChg>
      </pc:sldChg>
      <pc:sldChg chg="addSp delSp modSp mod">
        <pc:chgData name="Anita Andrić" userId="f9a9bb3b-44ac-4a86-ab9e-3ab7c92e547a" providerId="ADAL" clId="{EFD4C801-B2C7-42AE-9272-4DBE2A8A4004}" dt="2024-05-31T10:52:54.066" v="195" actId="14100"/>
        <pc:sldMkLst>
          <pc:docMk/>
          <pc:sldMk cId="993552463" sldId="265"/>
        </pc:sldMkLst>
        <pc:spChg chg="mod">
          <ac:chgData name="Anita Andrić" userId="f9a9bb3b-44ac-4a86-ab9e-3ab7c92e547a" providerId="ADAL" clId="{EFD4C801-B2C7-42AE-9272-4DBE2A8A4004}" dt="2024-05-31T10:51:28.601" v="190" actId="20577"/>
          <ac:spMkLst>
            <pc:docMk/>
            <pc:sldMk cId="993552463" sldId="265"/>
            <ac:spMk id="2" creationId="{1D0B6310-3559-26D7-BBF6-4245847B7207}"/>
          </ac:spMkLst>
        </pc:spChg>
        <pc:graphicFrameChg chg="add mod">
          <ac:chgData name="Anita Andrić" userId="f9a9bb3b-44ac-4a86-ab9e-3ab7c92e547a" providerId="ADAL" clId="{EFD4C801-B2C7-42AE-9272-4DBE2A8A4004}" dt="2024-05-31T10:52:54.066" v="195" actId="14100"/>
          <ac:graphicFrameMkLst>
            <pc:docMk/>
            <pc:sldMk cId="993552463" sldId="265"/>
            <ac:graphicFrameMk id="5" creationId="{8706D261-9587-4B7D-BBBD-36B5C69AFA5F}"/>
          </ac:graphicFrameMkLst>
        </pc:graphicFrameChg>
        <pc:graphicFrameChg chg="del">
          <ac:chgData name="Anita Andrić" userId="f9a9bb3b-44ac-4a86-ab9e-3ab7c92e547a" providerId="ADAL" clId="{EFD4C801-B2C7-42AE-9272-4DBE2A8A4004}" dt="2024-05-31T10:52:31.004" v="191" actId="478"/>
          <ac:graphicFrameMkLst>
            <pc:docMk/>
            <pc:sldMk cId="993552463" sldId="265"/>
            <ac:graphicFrameMk id="6" creationId="{8706D261-9587-4B7D-BBBD-36B5C69AFA5F}"/>
          </ac:graphicFrameMkLst>
        </pc:graphicFrameChg>
      </pc:sldChg>
      <pc:sldChg chg="addSp delSp modSp mod">
        <pc:chgData name="Anita Andrić" userId="f9a9bb3b-44ac-4a86-ab9e-3ab7c92e547a" providerId="ADAL" clId="{EFD4C801-B2C7-42AE-9272-4DBE2A8A4004}" dt="2024-05-31T11:23:28.331" v="283" actId="14100"/>
        <pc:sldMkLst>
          <pc:docMk/>
          <pc:sldMk cId="206119950" sldId="268"/>
        </pc:sldMkLst>
        <pc:spChg chg="mod">
          <ac:chgData name="Anita Andrić" userId="f9a9bb3b-44ac-4a86-ab9e-3ab7c92e547a" providerId="ADAL" clId="{EFD4C801-B2C7-42AE-9272-4DBE2A8A4004}" dt="2024-05-31T11:17:14.222" v="277" actId="20577"/>
          <ac:spMkLst>
            <pc:docMk/>
            <pc:sldMk cId="206119950" sldId="268"/>
            <ac:spMk id="9" creationId="{B814C2AB-A338-6946-FD72-652E5C2E2649}"/>
          </ac:spMkLst>
        </pc:spChg>
        <pc:graphicFrameChg chg="add mod">
          <ac:chgData name="Anita Andrić" userId="f9a9bb3b-44ac-4a86-ab9e-3ab7c92e547a" providerId="ADAL" clId="{EFD4C801-B2C7-42AE-9272-4DBE2A8A4004}" dt="2024-05-31T11:23:28.331" v="283" actId="14100"/>
          <ac:graphicFrameMkLst>
            <pc:docMk/>
            <pc:sldMk cId="206119950" sldId="268"/>
            <ac:graphicFrameMk id="2" creationId="{F1511898-8221-41EF-BF92-23FE725AEE66}"/>
          </ac:graphicFrameMkLst>
        </pc:graphicFrameChg>
        <pc:graphicFrameChg chg="del">
          <ac:chgData name="Anita Andrić" userId="f9a9bb3b-44ac-4a86-ab9e-3ab7c92e547a" providerId="ADAL" clId="{EFD4C801-B2C7-42AE-9272-4DBE2A8A4004}" dt="2024-05-31T11:17:53.929" v="278" actId="478"/>
          <ac:graphicFrameMkLst>
            <pc:docMk/>
            <pc:sldMk cId="206119950" sldId="268"/>
            <ac:graphicFrameMk id="11" creationId="{F1511898-8221-41EF-BF92-23FE725AEE66}"/>
          </ac:graphicFrameMkLst>
        </pc:graphicFrameChg>
      </pc:sldChg>
      <pc:sldChg chg="modSp mod">
        <pc:chgData name="Anita Andrić" userId="f9a9bb3b-44ac-4a86-ab9e-3ab7c92e547a" providerId="ADAL" clId="{EFD4C801-B2C7-42AE-9272-4DBE2A8A4004}" dt="2024-05-31T11:23:51.928" v="299" actId="20577"/>
        <pc:sldMkLst>
          <pc:docMk/>
          <pc:sldMk cId="1819645884" sldId="270"/>
        </pc:sldMkLst>
        <pc:spChg chg="mod">
          <ac:chgData name="Anita Andrić" userId="f9a9bb3b-44ac-4a86-ab9e-3ab7c92e547a" providerId="ADAL" clId="{EFD4C801-B2C7-42AE-9272-4DBE2A8A4004}" dt="2024-05-31T11:23:51.928" v="299" actId="20577"/>
          <ac:spMkLst>
            <pc:docMk/>
            <pc:sldMk cId="1819645884" sldId="270"/>
            <ac:spMk id="8" creationId="{96EC9EFA-0CFE-E569-8ED1-273B32540313}"/>
          </ac:spMkLst>
        </pc:spChg>
      </pc:sldChg>
      <pc:sldChg chg="modSp mod">
        <pc:chgData name="Anita Andrić" userId="f9a9bb3b-44ac-4a86-ab9e-3ab7c92e547a" providerId="ADAL" clId="{EFD4C801-B2C7-42AE-9272-4DBE2A8A4004}" dt="2024-05-31T11:04:29.637" v="216" actId="14734"/>
        <pc:sldMkLst>
          <pc:docMk/>
          <pc:sldMk cId="4136932271" sldId="272"/>
        </pc:sldMkLst>
        <pc:graphicFrameChg chg="mod modGraphic">
          <ac:chgData name="Anita Andrić" userId="f9a9bb3b-44ac-4a86-ab9e-3ab7c92e547a" providerId="ADAL" clId="{EFD4C801-B2C7-42AE-9272-4DBE2A8A4004}" dt="2024-05-31T11:04:29.637" v="216" actId="14734"/>
          <ac:graphicFrameMkLst>
            <pc:docMk/>
            <pc:sldMk cId="4136932271" sldId="272"/>
            <ac:graphicFrameMk id="14" creationId="{21B126C8-DC18-AEA1-6A72-4A604D058E9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Usporedni pregled izmjena prihoda/primitaka Grada Osijeka</a:t>
            </a:r>
          </a:p>
        </c:rich>
      </c:tx>
      <c:layout>
        <c:manualLayout>
          <c:xMode val="edge"/>
          <c:yMode val="edge"/>
          <c:x val="0.15905027074318415"/>
          <c:y val="9.2378752886836026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'[Vodič za građane -Izmjene i dopune Proračuna Grada Osijeka za 2024. - tablice i grafikoni.xlsx] Graf prihodi'!$B$1</c:f>
              <c:strCache>
                <c:ptCount val="1"/>
                <c:pt idx="0">
                  <c:v>Proračun Grada Osijeka za 2024.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numRef>
              <c:f>'[Vodič za građane -Izmjene i dopune Proračuna Grada Osijeka za 2024. - tablice i grafikoni.xlsx]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'[Vodič za građane -Izmjene i dopune Proračuna Grada Osijeka za 2024. - tablice i grafikoni.xlsx] Graf prihodi'!$B$2:$B$10</c:f>
              <c:numCache>
                <c:formatCode>#,##0</c:formatCode>
                <c:ptCount val="9"/>
                <c:pt idx="0">
                  <c:v>50752058.890000001</c:v>
                </c:pt>
                <c:pt idx="1">
                  <c:v>49978466</c:v>
                </c:pt>
                <c:pt idx="2">
                  <c:v>3102513</c:v>
                </c:pt>
                <c:pt idx="3">
                  <c:v>14411963</c:v>
                </c:pt>
                <c:pt idx="4">
                  <c:v>1169207</c:v>
                </c:pt>
                <c:pt idx="5">
                  <c:v>558529</c:v>
                </c:pt>
                <c:pt idx="6">
                  <c:v>2602758</c:v>
                </c:pt>
                <c:pt idx="7">
                  <c:v>1310986</c:v>
                </c:pt>
                <c:pt idx="8">
                  <c:v>6387608.4199999999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FE-46E9-8F32-64BD940CBBFB}"/>
            </c:ext>
          </c:extLst>
        </c:ser>
        <c:ser>
          <c:idx val="1"/>
          <c:order val="1"/>
          <c:tx>
            <c:strRef>
              <c:f>' Graf prihodi'!#REF!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numRef>
              <c:f>'[Vodič za građane -Izmjene i dopune Proračuna Grada Osijeka za 2024. - tablice i grafikoni.xlsx]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FE-46E9-8F32-64BD940CBBFB}"/>
            </c:ext>
          </c:extLst>
        </c:ser>
        <c:ser>
          <c:idx val="2"/>
          <c:order val="2"/>
          <c:tx>
            <c:strRef>
              <c:f>'[Vodič za građane -Izmjene i dopune Proračuna Grada Osijeka za 2024. - tablice i grafikoni.xlsx] Graf prihodi'!$C$1</c:f>
              <c:strCache>
                <c:ptCount val="1"/>
                <c:pt idx="0">
                  <c:v>REBALANS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numRef>
              <c:f>'[Vodič za građane -Izmjene i dopune Proračuna Grada Osijeka za 2024. - tablice i grafikoni.xlsx]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'[Vodič za građane -Izmjene i dopune Proračuna Grada Osijeka za 2024. - tablice i grafikoni.xlsx] Graf prihodi'!$C$2:$C$10</c:f>
              <c:numCache>
                <c:formatCode>#,##0</c:formatCode>
                <c:ptCount val="9"/>
                <c:pt idx="0">
                  <c:v>61508013.659999996</c:v>
                </c:pt>
                <c:pt idx="1">
                  <c:v>51586422.880000003</c:v>
                </c:pt>
                <c:pt idx="2">
                  <c:v>3480212</c:v>
                </c:pt>
                <c:pt idx="3">
                  <c:v>15242776.49</c:v>
                </c:pt>
                <c:pt idx="4">
                  <c:v>1286829.92</c:v>
                </c:pt>
                <c:pt idx="5">
                  <c:v>667129</c:v>
                </c:pt>
                <c:pt idx="6">
                  <c:v>3085203</c:v>
                </c:pt>
                <c:pt idx="7">
                  <c:v>1428456</c:v>
                </c:pt>
                <c:pt idx="8">
                  <c:v>7105933.7999999998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FE-46E9-8F32-64BD940CBBFB}"/>
            </c:ext>
          </c:extLst>
        </c:ser>
        <c:ser>
          <c:idx val="3"/>
          <c:order val="3"/>
          <c:tx>
            <c:strRef>
              <c:f>' Graf prihodi'!#REF!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numRef>
              <c:f>'[Vodič za građane -Izmjene i dopune Proračuna Grada Osijeka za 2024. - tablice i grafikoni.xlsx]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FE-46E9-8F32-64BD940CB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8194127"/>
        <c:axId val="1"/>
        <c:axId val="0"/>
      </c:bar3DChart>
      <c:catAx>
        <c:axId val="70819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708194127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overlay val="0"/>
      <c:spPr>
        <a:noFill/>
        <a:ln w="25400">
          <a:noFill/>
        </a:ln>
      </c:spPr>
      <c:txPr>
        <a:bodyPr/>
        <a:lstStyle/>
        <a:p>
          <a:pPr>
            <a:defRPr sz="75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r-Latn-R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hr-HR" sz="1400" b="1" i="0" u="none" strike="noStrike" baseline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Usporedni pregled izmjena rashoda/izdataka Grada Osijeka</a:t>
            </a:r>
          </a:p>
        </c:rich>
      </c:tx>
      <c:layout>
        <c:manualLayout>
          <c:xMode val="edge"/>
          <c:yMode val="edge"/>
          <c:x val="0.15223793076641162"/>
          <c:y val="2.434077079107505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'[Vodič za građane -Izmjene i dopune Proračuna Grada Osijeka za 2024. - tablice i grafikoni.xlsx]Graf rashodi'!$C$1</c:f>
              <c:strCache>
                <c:ptCount val="1"/>
                <c:pt idx="0">
                  <c:v>Proračun Grada Osijeka za 2024.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numRef>
              <c:f>'[Vodič za građane -Izmjene i dopune Proračuna Grada Osijeka za 2024. - tablice i grafikoni.xlsx]Graf rashodi'!$A$2:$B$13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'[Vodič za građane -Izmjene i dopune Proračuna Grada Osijeka za 2024. - tablice i grafikoni.xlsx]Graf rashodi'!$C$2:$C$13</c:f>
              <c:numCache>
                <c:formatCode>#,##0.00</c:formatCode>
                <c:ptCount val="12"/>
                <c:pt idx="0">
                  <c:v>50657961</c:v>
                </c:pt>
                <c:pt idx="1">
                  <c:v>31751405.379999999</c:v>
                </c:pt>
                <c:pt idx="2">
                  <c:v>1159625.51</c:v>
                </c:pt>
                <c:pt idx="3">
                  <c:v>9642981</c:v>
                </c:pt>
                <c:pt idx="4">
                  <c:v>1503246</c:v>
                </c:pt>
                <c:pt idx="5">
                  <c:v>2465626</c:v>
                </c:pt>
                <c:pt idx="6">
                  <c:v>10341399</c:v>
                </c:pt>
                <c:pt idx="7">
                  <c:v>1632630</c:v>
                </c:pt>
                <c:pt idx="8">
                  <c:v>18988555.109999999</c:v>
                </c:pt>
                <c:pt idx="9">
                  <c:v>7973128</c:v>
                </c:pt>
                <c:pt idx="10" formatCode="#,##0">
                  <c:v>0</c:v>
                </c:pt>
                <c:pt idx="11" formatCode="#,##0">
                  <c:v>3883443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1B-44A8-BDEA-9903781258E1}"/>
            </c:ext>
          </c:extLst>
        </c:ser>
        <c:ser>
          <c:idx val="1"/>
          <c:order val="1"/>
          <c:tx>
            <c:strRef>
              <c:f>'Graf rashodi'!#REF!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numRef>
              <c:f>'[Vodič za građane -Izmjene i dopune Proračuna Grada Osijeka za 2024. - tablice i grafikoni.xlsx]Graf rashodi'!$A$2:$B$13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'Graf rashodi'!#REF!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1B-44A8-BDEA-9903781258E1}"/>
            </c:ext>
          </c:extLst>
        </c:ser>
        <c:ser>
          <c:idx val="2"/>
          <c:order val="2"/>
          <c:tx>
            <c:strRef>
              <c:f>'[Vodič za građane -Izmjene i dopune Proračuna Grada Osijeka za 2024. - tablice i grafikoni.xlsx]Graf rashodi'!$D$1</c:f>
              <c:strCache>
                <c:ptCount val="1"/>
                <c:pt idx="0">
                  <c:v>REBALANS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numRef>
              <c:f>'[Vodič za građane -Izmjene i dopune Proračuna Grada Osijeka za 2024. - tablice i grafikoni.xlsx]Graf rashodi'!$A$2:$B$13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'[Vodič za građane -Izmjene i dopune Proračuna Grada Osijeka za 2024. - tablice i grafikoni.xlsx]Graf rashodi'!$D$2:$D$13</c:f>
              <c:numCache>
                <c:formatCode>#,##0.00</c:formatCode>
                <c:ptCount val="12"/>
                <c:pt idx="0">
                  <c:v>57358185.200000003</c:v>
                </c:pt>
                <c:pt idx="1">
                  <c:v>35269530.530000001</c:v>
                </c:pt>
                <c:pt idx="2">
                  <c:v>575281.37</c:v>
                </c:pt>
                <c:pt idx="3">
                  <c:v>11325238</c:v>
                </c:pt>
                <c:pt idx="4">
                  <c:v>1666495</c:v>
                </c:pt>
                <c:pt idx="5">
                  <c:v>3922165.65</c:v>
                </c:pt>
                <c:pt idx="6">
                  <c:v>10387906.59</c:v>
                </c:pt>
                <c:pt idx="7">
                  <c:v>2221380.37</c:v>
                </c:pt>
                <c:pt idx="8">
                  <c:v>24901815.190000001</c:v>
                </c:pt>
                <c:pt idx="9">
                  <c:v>15785381.23</c:v>
                </c:pt>
                <c:pt idx="10" formatCode="#,##0">
                  <c:v>903120</c:v>
                </c:pt>
                <c:pt idx="11" formatCode="#,##0">
                  <c:v>3883443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1B-44A8-BDEA-9903781258E1}"/>
            </c:ext>
          </c:extLst>
        </c:ser>
        <c:ser>
          <c:idx val="3"/>
          <c:order val="3"/>
          <c:tx>
            <c:strRef>
              <c:f>'Graf rashodi'!#REF!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numRef>
              <c:f>'[Vodič za građane -Izmjene i dopune Proračuna Grada Osijeka za 2024. - tablice i grafikoni.xlsx]Graf rashodi'!$A$2:$B$13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'Graf rashodi'!#REF!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1B-44A8-BDEA-990378125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783391"/>
        <c:axId val="1"/>
        <c:axId val="0"/>
      </c:bar3DChart>
      <c:catAx>
        <c:axId val="47783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47783391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overlay val="0"/>
      <c:txPr>
        <a:bodyPr/>
        <a:lstStyle/>
        <a:p>
          <a:pPr>
            <a:defRPr sz="760"/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r-Latn-R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06/03/2024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IZMJENE I DOPUNE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2024.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256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Lipanj 2024.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61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ŠTO JE REBALANS?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478172" y="906228"/>
            <a:ext cx="98738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 je izmjena i dopuna proračunskih stavki odnosno njihovo smanjenje i/ili povećanje u odnosu na tekući plan proračuna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Ukoliko tijekom proračunske godine dođe do neusklađenosti prihoda/primitaka i rashoda/izdataka proračuna, predložit će se Gradskom vijeću donošenje njegovih izmjena i dopuna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Rebalansom se mijenja isključivo plan prihoda/primitaka i rashoda/izdataka tekuće godine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Postupak donošenja rebalansa isti je postupku donošenja proračuna</a:t>
            </a:r>
          </a:p>
        </p:txBody>
      </p:sp>
      <p:sp>
        <p:nvSpPr>
          <p:cNvPr id="2" name="Pravokutnik: zaobljeni kutovi 1">
            <a:extLst>
              <a:ext uri="{FF2B5EF4-FFF2-40B4-BE49-F238E27FC236}">
                <a16:creationId xmlns:a16="http://schemas.microsoft.com/office/drawing/2014/main" id="{7A53D6AB-1094-6845-428E-5A87E0E48960}"/>
              </a:ext>
            </a:extLst>
          </p:cNvPr>
          <p:cNvSpPr/>
          <p:nvPr/>
        </p:nvSpPr>
        <p:spPr>
          <a:xfrm>
            <a:off x="1124124" y="5410899"/>
            <a:ext cx="7466203" cy="5201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IZMJENE I DOPUNE PRORAČUNA = REBALANS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961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07985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96286" y="1193375"/>
            <a:ext cx="90936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 i projekcije za 2025. i 2026. usvojen je na 19. sjednici Gradskog vijeća održanoj 29. studenog 2023. i utvrđen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140.000.000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Izmjene i dopune Proračuna Grada Osijeka za 2024. usvojene su na 22. sjednici Gradskog vijeća održanoj 27. svibnja 2024. i utvrđene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168.400.000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614272"/>
            <a:ext cx="8539991" cy="54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izrađuje prijedlog Izmjena i dopuna Proračuna Grada Osijeka i dostavlja ga Gradonačelniku na utvrđivanje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52176"/>
            <a:ext cx="8539990" cy="429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Gradonačelnik Grada Osijeka  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podnosi Gradskom vijeću prijedlog Izmjena i dopuna Proračuna Grada Osijeka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6006352"/>
            <a:ext cx="8539989" cy="646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donosi Izmjene i dopune Proračuna Grada Osijeka na temelju članka 45. Zakona o proračunu i članka 19. Statuta Grada Osijeka</a:t>
            </a:r>
            <a:r>
              <a:rPr lang="hr-H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11728" y="509375"/>
            <a:ext cx="10150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KLJUČNI RAZLOZI IZMJENA I DOPUNA PRORAČUNA GRADA OSIJEKA ZA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20785" y="1042588"/>
            <a:ext cx="973123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Uključivanje prenesenih viškova utvrđenih Godišnjim izvještajem o izvršenju Proračuna za 2023.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plana poreznih prihoda sukladno njihovom ostvarenju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Usklađenje plaća i ostalih rashoda za zaposlene proračunskih korisnika s pravima koja proizlaze iz njihovih Kolektivnih ugovora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Usklađenje plana kapitalnih projekata financiranih bespovratnim sredstvima te kreditom sa očekivanom realizacijom do kraja godine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Preraspodjela pojedinih kategorija prihoda/rashoda po izvorima financiranja i korisnicima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27839" y="117446"/>
            <a:ext cx="96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PRIHODA I PRIMITAKA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58534" y="1394307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142613" y="5293453"/>
            <a:ext cx="1947925" cy="755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2090538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2701255" y="5213758"/>
            <a:ext cx="24999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 flipH="1">
            <a:off x="6990826" y="5368954"/>
            <a:ext cx="395397" cy="41106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386222" y="5213759"/>
            <a:ext cx="1749389" cy="914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  <p:sp>
        <p:nvSpPr>
          <p:cNvPr id="11" name="Znak zbrajanja 10">
            <a:extLst>
              <a:ext uri="{FF2B5EF4-FFF2-40B4-BE49-F238E27FC236}">
                <a16:creationId xmlns:a16="http://schemas.microsoft.com/office/drawing/2014/main" id="{A3C0CAE1-C857-5E86-B878-9FB535F25510}"/>
              </a:ext>
            </a:extLst>
          </p:cNvPr>
          <p:cNvSpPr/>
          <p:nvPr/>
        </p:nvSpPr>
        <p:spPr>
          <a:xfrm>
            <a:off x="5201174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A549D96C-3DA8-8B48-AF32-752C1EA8B1FB}"/>
              </a:ext>
            </a:extLst>
          </p:cNvPr>
          <p:cNvSpPr/>
          <p:nvPr/>
        </p:nvSpPr>
        <p:spPr>
          <a:xfrm>
            <a:off x="5811891" y="5213758"/>
            <a:ext cx="1178937" cy="914400"/>
          </a:xfrm>
          <a:prstGeom prst="roundRect">
            <a:avLst/>
          </a:prstGeom>
          <a:ln>
            <a:solidFill>
              <a:srgbClr val="406B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višak/</a:t>
            </a:r>
          </a:p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manjak</a:t>
            </a:r>
          </a:p>
        </p:txBody>
      </p:sp>
      <p:graphicFrame>
        <p:nvGraphicFramePr>
          <p:cNvPr id="14" name="Tablica 13">
            <a:extLst>
              <a:ext uri="{FF2B5EF4-FFF2-40B4-BE49-F238E27FC236}">
                <a16:creationId xmlns:a16="http://schemas.microsoft.com/office/drawing/2014/main" id="{21B126C8-DC18-AEA1-6A72-4A604D058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21159"/>
              </p:ext>
            </p:extLst>
          </p:nvPr>
        </p:nvGraphicFramePr>
        <p:xfrm>
          <a:off x="544696" y="486778"/>
          <a:ext cx="8507863" cy="3485354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657729">
                  <a:extLst>
                    <a:ext uri="{9D8B030D-6E8A-4147-A177-3AD203B41FA5}">
                      <a16:colId xmlns:a16="http://schemas.microsoft.com/office/drawing/2014/main" val="2955481832"/>
                    </a:ext>
                  </a:extLst>
                </a:gridCol>
                <a:gridCol w="4977321">
                  <a:extLst>
                    <a:ext uri="{9D8B030D-6E8A-4147-A177-3AD203B41FA5}">
                      <a16:colId xmlns:a16="http://schemas.microsoft.com/office/drawing/2014/main" val="3929874101"/>
                    </a:ext>
                  </a:extLst>
                </a:gridCol>
                <a:gridCol w="1453901">
                  <a:extLst>
                    <a:ext uri="{9D8B030D-6E8A-4147-A177-3AD203B41FA5}">
                      <a16:colId xmlns:a16="http://schemas.microsoft.com/office/drawing/2014/main" val="4190077072"/>
                    </a:ext>
                  </a:extLst>
                </a:gridCol>
                <a:gridCol w="1418912">
                  <a:extLst>
                    <a:ext uri="{9D8B030D-6E8A-4147-A177-3AD203B41FA5}">
                      <a16:colId xmlns:a16="http://schemas.microsoft.com/office/drawing/2014/main" val="812136341"/>
                    </a:ext>
                  </a:extLst>
                </a:gridCol>
              </a:tblGrid>
              <a:tr h="2931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+mn-ea"/>
                          <a:cs typeface="+mn-cs"/>
                        </a:rPr>
                        <a:t>GRAD OSIJEK</a:t>
                      </a: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PRORAČUN 2024.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REBALANS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825349"/>
                  </a:ext>
                </a:extLst>
              </a:tr>
              <a:tr h="1868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u="sng" strike="noStrike" dirty="0">
                          <a:effectLst/>
                          <a:latin typeface="Montserrat" panose="00000500000000000000" pitchFamily="2" charset="-18"/>
                        </a:rPr>
                        <a:t>Prihodi poslovanja</a:t>
                      </a:r>
                      <a:endParaRPr lang="hr-HR" sz="800" b="1" i="0" u="sng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286219"/>
                  </a:ext>
                </a:extLst>
              </a:tr>
              <a:tr h="14222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61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Prihodi od poreza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50.752.059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61.508.014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888377"/>
                  </a:ext>
                </a:extLst>
              </a:tr>
              <a:tr h="14665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63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Pomoći iz inozemstva i od subjekata unutar općeg proračuna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49.978.466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51.586.423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920802"/>
                  </a:ext>
                </a:extLst>
              </a:tr>
              <a:tr h="14222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64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Prihodi od imovine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3.102.513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3.480.212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494805"/>
                  </a:ext>
                </a:extLst>
              </a:tr>
              <a:tr h="17488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65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Prihodi od upravnih i administrativnih pristojbi, pristojbi po posebnim propisima i naknada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14.411.963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15.242.776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004988"/>
                  </a:ext>
                </a:extLst>
              </a:tr>
              <a:tr h="155448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66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Prihodi od prodaje proizvoda i robe te pruženih usluga i prihodi od donacija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1.169.207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1.286.830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044916"/>
                  </a:ext>
                </a:extLst>
              </a:tr>
              <a:tr h="14222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68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Kazne, upravne mjere i ostali prihodi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558.529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667.129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984027"/>
                  </a:ext>
                </a:extLst>
              </a:tr>
              <a:tr h="1914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6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Ukupno prihodi poslovanja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119.972.737</a:t>
                      </a:r>
                    </a:p>
                  </a:txBody>
                  <a:tcPr marL="9525" marR="9525" marT="9525" marB="0" anchor="b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133.771.384</a:t>
                      </a:r>
                    </a:p>
                  </a:txBody>
                  <a:tcPr marL="9525" marR="9525" marT="9525" marB="0" anchor="b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869192"/>
                  </a:ext>
                </a:extLst>
              </a:tr>
              <a:tr h="18558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u="sng" strike="noStrike" dirty="0"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  <a:endParaRPr lang="hr-HR" sz="800" b="1" i="0" u="sng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1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1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641850"/>
                  </a:ext>
                </a:extLst>
              </a:tr>
              <a:tr h="17004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71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Prihodi od prodaje ne proizvedene dugotrajne imovine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2.602.758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3.085.203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346076"/>
                  </a:ext>
                </a:extLst>
              </a:tr>
              <a:tr h="16459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72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Prihodi od prodaje proizvedene dugotrajne imovine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1.310.986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1.428.456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627423"/>
                  </a:ext>
                </a:extLst>
              </a:tr>
              <a:tr h="19695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 7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Ukupno prihodi od prodaje nefinancijske imovine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3.913.744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4.513.659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534386"/>
                  </a:ext>
                </a:extLst>
              </a:tr>
              <a:tr h="1859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u="sng" strike="noStrike" dirty="0"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  <a:endParaRPr lang="hr-HR" sz="800" b="1" i="0" u="sng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1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1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693749"/>
                  </a:ext>
                </a:extLst>
              </a:tr>
              <a:tr h="14222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84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Primici od zaduživanja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6.387.608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7.105.934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736948"/>
                  </a:ext>
                </a:extLst>
              </a:tr>
              <a:tr h="20974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 8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Ukupno primici od financijske imovine i zaduživanja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6.387.608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7.105.934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241109"/>
                  </a:ext>
                </a:extLst>
              </a:tr>
              <a:tr h="18376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u="sng" strike="noStrike" dirty="0">
                          <a:effectLst/>
                          <a:latin typeface="Montserrat" panose="00000500000000000000" pitchFamily="2" charset="-18"/>
                        </a:rPr>
                        <a:t>Vlastiti izvori</a:t>
                      </a:r>
                      <a:endParaRPr lang="hr-HR" sz="800" b="1" i="0" u="sng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1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1" i="0" u="none" strike="noStrike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069029"/>
                  </a:ext>
                </a:extLst>
              </a:tr>
              <a:tr h="21743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92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Raspoloživa sredstva iz prethodnih godina-višak prihoda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9.725.911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23.009.023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099210"/>
                  </a:ext>
                </a:extLst>
              </a:tr>
              <a:tr h="25398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UKUPNO</a:t>
                      </a:r>
                    </a:p>
                  </a:txBody>
                  <a:tcPr marL="7812" marR="7812" marT="7812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140.000.000</a:t>
                      </a: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168.400.000</a:t>
                      </a:r>
                    </a:p>
                  </a:txBody>
                  <a:tcPr marL="7812" marR="7812" marT="7812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265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61395" y="285226"/>
            <a:ext cx="100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PRIHODA I PRIMITAKA GRADA OSIJEKA U 2024.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8706D261-9587-4B7D-BBBD-36B5C69AF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662070"/>
              </p:ext>
            </p:extLst>
          </p:nvPr>
        </p:nvGraphicFramePr>
        <p:xfrm>
          <a:off x="662728" y="885824"/>
          <a:ext cx="7722319" cy="4993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46957" y="80961"/>
            <a:ext cx="967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RASHODA I IZDATAKA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758487"/>
              </p:ext>
            </p:extLst>
          </p:nvPr>
        </p:nvGraphicFramePr>
        <p:xfrm>
          <a:off x="4177717" y="1984122"/>
          <a:ext cx="4026716" cy="2522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ica 5">
            <a:extLst>
              <a:ext uri="{FF2B5EF4-FFF2-40B4-BE49-F238E27FC236}">
                <a16:creationId xmlns:a16="http://schemas.microsoft.com/office/drawing/2014/main" id="{FE4CA293-9910-B786-CAEF-B4FCB819C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271526"/>
              </p:ext>
            </p:extLst>
          </p:nvPr>
        </p:nvGraphicFramePr>
        <p:xfrm>
          <a:off x="546957" y="450293"/>
          <a:ext cx="8368444" cy="36822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8855">
                  <a:extLst>
                    <a:ext uri="{9D8B030D-6E8A-4147-A177-3AD203B41FA5}">
                      <a16:colId xmlns:a16="http://schemas.microsoft.com/office/drawing/2014/main" val="2526559281"/>
                    </a:ext>
                  </a:extLst>
                </a:gridCol>
                <a:gridCol w="4682994">
                  <a:extLst>
                    <a:ext uri="{9D8B030D-6E8A-4147-A177-3AD203B41FA5}">
                      <a16:colId xmlns:a16="http://schemas.microsoft.com/office/drawing/2014/main" val="3967805721"/>
                    </a:ext>
                  </a:extLst>
                </a:gridCol>
                <a:gridCol w="1555128">
                  <a:extLst>
                    <a:ext uri="{9D8B030D-6E8A-4147-A177-3AD203B41FA5}">
                      <a16:colId xmlns:a16="http://schemas.microsoft.com/office/drawing/2014/main" val="2566286901"/>
                    </a:ext>
                  </a:extLst>
                </a:gridCol>
                <a:gridCol w="1491467">
                  <a:extLst>
                    <a:ext uri="{9D8B030D-6E8A-4147-A177-3AD203B41FA5}">
                      <a16:colId xmlns:a16="http://schemas.microsoft.com/office/drawing/2014/main" val="436893410"/>
                    </a:ext>
                  </a:extLst>
                </a:gridCol>
              </a:tblGrid>
              <a:tr h="2752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GRAD OSIJEK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PRORAČUN 2024.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REBALANS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133662"/>
                  </a:ext>
                </a:extLst>
              </a:tr>
              <a:tr h="1745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b="1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poslovanja</a:t>
                      </a:r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995947"/>
                  </a:ext>
                </a:extLst>
              </a:tr>
              <a:tr h="1357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31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Rashodi za zaposlene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50.657.961,00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57.358.185,20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820616"/>
                  </a:ext>
                </a:extLst>
              </a:tr>
              <a:tr h="1357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32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Materijalni rashodi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31.751.405,38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35.269.530,53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975716"/>
                  </a:ext>
                </a:extLst>
              </a:tr>
              <a:tr h="1357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34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Financijski rashodi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1.159.625,51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575.281,37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50887"/>
                  </a:ext>
                </a:extLst>
              </a:tr>
              <a:tr h="1357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35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Subvencije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9.642.981,00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11.325.238,00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722797"/>
                  </a:ext>
                </a:extLst>
              </a:tr>
              <a:tr h="16473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36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Pomoći dane u inozemstvo i unutar općeg proračuna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1.503.246,00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1.666.495,00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582257"/>
                  </a:ext>
                </a:extLst>
              </a:tr>
              <a:tr h="17119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37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Naknade građanima i kućanstvima na temelju osiguranja i druge naknade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2.465.626,00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3.922.165,65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828249"/>
                  </a:ext>
                </a:extLst>
              </a:tr>
              <a:tr h="1357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38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Ostali rashodi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10.341.399,00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10.387.906,59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982193"/>
                  </a:ext>
                </a:extLst>
              </a:tr>
              <a:tr h="1357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3</a:t>
                      </a:r>
                      <a:endParaRPr lang="hr-HR" sz="800" b="1" i="0" u="none" strike="noStrike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Ukupno Rashodi poslovanja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107.522.244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120.504.802</a:t>
                      </a:r>
                    </a:p>
                  </a:txBody>
                  <a:tcPr marL="9525" marR="9525" marT="9525" marB="0" anchor="ctr"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599653"/>
                  </a:ext>
                </a:extLst>
              </a:tr>
              <a:tr h="18774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b="1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nefinancijske imovine</a:t>
                      </a:r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645967"/>
                  </a:ext>
                </a:extLst>
              </a:tr>
              <a:tr h="16406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41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Rashodi za nabavu ne proizvedene dugotrajne imovine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1.632.630,00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2.221.380,37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599078"/>
                  </a:ext>
                </a:extLst>
              </a:tr>
              <a:tr h="16497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42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Rashodi za nabavu proizvedene dugotrajne imovine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18.988.555,11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24.901.815,19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826398"/>
                  </a:ext>
                </a:extLst>
              </a:tr>
              <a:tr h="15580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45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Rashodi za dodatna ulaganja na nefinancijskoj imovini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7.973.128,00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15.785.381,23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196482"/>
                  </a:ext>
                </a:extLst>
              </a:tr>
              <a:tr h="1649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4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Ukupno Rashodi za nabavu nefinancijske imovine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28.594.313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42.908.577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44537"/>
                  </a:ext>
                </a:extLst>
              </a:tr>
              <a:tr h="18421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b="1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Izdaci za financijsku imovinu i otplate zajmova</a:t>
                      </a:r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336936"/>
                  </a:ext>
                </a:extLst>
              </a:tr>
              <a:tr h="13577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53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Izdaci za dionice i udjele u glavnici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903.120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504053"/>
                  </a:ext>
                </a:extLst>
              </a:tr>
              <a:tr h="18671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54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u="none" strike="noStrike">
                          <a:effectLst/>
                          <a:latin typeface="Montserrat" panose="00000500000000000000" pitchFamily="2" charset="-18"/>
                        </a:rPr>
                        <a:t>Izdaci za otplatu glavnice primljenih kredita i zajmova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3.883.443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3.883.443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043708"/>
                  </a:ext>
                </a:extLst>
              </a:tr>
              <a:tr h="18330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5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Ukupno Izdaci za financijsku imovinu i otplate zajmova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3.883.443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4.786.563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364738"/>
                  </a:ext>
                </a:extLst>
              </a:tr>
              <a:tr h="17243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b="1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Vlastiti izvori</a:t>
                      </a:r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sng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b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741651"/>
                  </a:ext>
                </a:extLst>
              </a:tr>
              <a:tr h="15891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92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1" u="none" strike="noStrike" dirty="0">
                          <a:effectLst/>
                          <a:latin typeface="Montserrat" panose="00000500000000000000" pitchFamily="2" charset="-18"/>
                        </a:rPr>
                        <a:t>Pokriće prenesenog manjka iz ranijih godina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200.058</a:t>
                      </a:r>
                    </a:p>
                  </a:txBody>
                  <a:tcPr marL="8549" marR="8549" marT="854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504098"/>
                  </a:ext>
                </a:extLst>
              </a:tr>
              <a:tr h="22300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UKUPNO</a:t>
                      </a:r>
                      <a:endParaRPr lang="hr-HR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140.000.000</a:t>
                      </a: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168.400.000</a:t>
                      </a:r>
                    </a:p>
                  </a:txBody>
                  <a:tcPr marL="8549" marR="8549" marT="8549" marB="0" anchor="ctr"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97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512637"/>
              </p:ext>
            </p:extLst>
          </p:nvPr>
        </p:nvGraphicFramePr>
        <p:xfrm>
          <a:off x="989901" y="1208015"/>
          <a:ext cx="8094895" cy="342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306193"/>
              </p:ext>
            </p:extLst>
          </p:nvPr>
        </p:nvGraphicFramePr>
        <p:xfrm>
          <a:off x="1392571" y="1054717"/>
          <a:ext cx="6912529" cy="329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kstniOkvir 8">
            <a:extLst>
              <a:ext uri="{FF2B5EF4-FFF2-40B4-BE49-F238E27FC236}">
                <a16:creationId xmlns:a16="http://schemas.microsoft.com/office/drawing/2014/main" id="{B814C2AB-A338-6946-FD72-652E5C2E2649}"/>
              </a:ext>
            </a:extLst>
          </p:cNvPr>
          <p:cNvSpPr txBox="1"/>
          <p:nvPr/>
        </p:nvSpPr>
        <p:spPr>
          <a:xfrm>
            <a:off x="587229" y="466726"/>
            <a:ext cx="1044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RASHODA I IZDATAKA GRADA OSIJEKA U 2024. </a:t>
            </a:r>
          </a:p>
        </p:txBody>
      </p:sp>
      <p:graphicFrame>
        <p:nvGraphicFramePr>
          <p:cNvPr id="2" name="Grafikon 1">
            <a:extLst>
              <a:ext uri="{FF2B5EF4-FFF2-40B4-BE49-F238E27FC236}">
                <a16:creationId xmlns:a16="http://schemas.microsoft.com/office/drawing/2014/main" id="{F1511898-8221-41EF-BF92-23FE725AEE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048150"/>
              </p:ext>
            </p:extLst>
          </p:nvPr>
        </p:nvGraphicFramePr>
        <p:xfrm>
          <a:off x="695171" y="958114"/>
          <a:ext cx="7708165" cy="4695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fondove Europske unije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BB4E64C075144A97774078E840ADA8" ma:contentTypeVersion="18" ma:contentTypeDescription="Create a new document." ma:contentTypeScope="" ma:versionID="91541d6480aa694e1a685862b6fbaeca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8d8640488a3f4e04f4e0ba6c036ec587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Props1.xml><?xml version="1.0" encoding="utf-8"?>
<ds:datastoreItem xmlns:ds="http://schemas.openxmlformats.org/officeDocument/2006/customXml" ds:itemID="{A1EB8B22-DEF3-481B-8BB6-379CA0097D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68a5de-f7da-44ea-a0a6-768bc904f3ae"/>
    <ds:schemaRef ds:uri="6d61b630-1d91-40ab-8e9b-8e9455b049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754</Words>
  <Application>Microsoft Office PowerPoint</Application>
  <PresentationFormat>Široki zaslon</PresentationFormat>
  <Paragraphs>212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Times New Roman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Anita Andrić</cp:lastModifiedBy>
  <cp:revision>5</cp:revision>
  <dcterms:created xsi:type="dcterms:W3CDTF">2023-03-21T14:01:40Z</dcterms:created>
  <dcterms:modified xsi:type="dcterms:W3CDTF">2024-06-03T08:49:51Z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