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EE8DE1-92D5-4AB5-9F4D-C83B81A7A4AC}" v="21" dt="2024-12-09T13:36:14.6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97" d="100"/>
          <a:sy n="97" d="100"/>
        </p:scale>
        <p:origin x="72" y="3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rnković" userId="56356317-2087-452b-982a-e8e387ab59e1" providerId="ADAL" clId="{FDEE8DE1-92D5-4AB5-9F4D-C83B81A7A4AC}"/>
    <pc:docChg chg="undo custSel modSld">
      <pc:chgData name="Andrea Crnković" userId="56356317-2087-452b-982a-e8e387ab59e1" providerId="ADAL" clId="{FDEE8DE1-92D5-4AB5-9F4D-C83B81A7A4AC}" dt="2024-12-09T13:36:14.659" v="871"/>
      <pc:docMkLst>
        <pc:docMk/>
      </pc:docMkLst>
      <pc:sldChg chg="modSp mod">
        <pc:chgData name="Andrea Crnković" userId="56356317-2087-452b-982a-e8e387ab59e1" providerId="ADAL" clId="{FDEE8DE1-92D5-4AB5-9F4D-C83B81A7A4AC}" dt="2024-12-05T13:42:55.139" v="17" actId="20577"/>
        <pc:sldMkLst>
          <pc:docMk/>
          <pc:sldMk cId="3065717341" sldId="256"/>
        </pc:sldMkLst>
        <pc:spChg chg="mod">
          <ac:chgData name="Andrea Crnković" userId="56356317-2087-452b-982a-e8e387ab59e1" providerId="ADAL" clId="{FDEE8DE1-92D5-4AB5-9F4D-C83B81A7A4AC}" dt="2024-12-05T13:42:55.139" v="17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drea Crnković" userId="56356317-2087-452b-982a-e8e387ab59e1" providerId="ADAL" clId="{FDEE8DE1-92D5-4AB5-9F4D-C83B81A7A4AC}" dt="2024-12-05T13:42:44.775" v="3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drea Crnković" userId="56356317-2087-452b-982a-e8e387ab59e1" providerId="ADAL" clId="{FDEE8DE1-92D5-4AB5-9F4D-C83B81A7A4AC}" dt="2024-12-05T13:48:00.024" v="247" actId="14100"/>
        <pc:sldMkLst>
          <pc:docMk/>
          <pc:sldMk cId="3073556290" sldId="258"/>
        </pc:sldMkLst>
        <pc:spChg chg="mod">
          <ac:chgData name="Andrea Crnković" userId="56356317-2087-452b-982a-e8e387ab59e1" providerId="ADAL" clId="{FDEE8DE1-92D5-4AB5-9F4D-C83B81A7A4AC}" dt="2024-12-05T13:48:00.024" v="247" actId="14100"/>
          <ac:spMkLst>
            <pc:docMk/>
            <pc:sldMk cId="3073556290" sldId="258"/>
            <ac:spMk id="5" creationId="{56CFAC8E-ED8A-E3C6-A7DB-0B4F24965A4F}"/>
          </ac:spMkLst>
        </pc:spChg>
      </pc:sldChg>
      <pc:sldChg chg="modSp mod">
        <pc:chgData name="Andrea Crnković" userId="56356317-2087-452b-982a-e8e387ab59e1" providerId="ADAL" clId="{FDEE8DE1-92D5-4AB5-9F4D-C83B81A7A4AC}" dt="2024-12-05T13:55:36.144" v="463" actId="20577"/>
        <pc:sldMkLst>
          <pc:docMk/>
          <pc:sldMk cId="1533232375" sldId="259"/>
        </pc:sldMkLst>
        <pc:spChg chg="mod">
          <ac:chgData name="Andrea Crnković" userId="56356317-2087-452b-982a-e8e387ab59e1" providerId="ADAL" clId="{FDEE8DE1-92D5-4AB5-9F4D-C83B81A7A4AC}" dt="2024-12-05T13:55:36.144" v="463" actId="20577"/>
          <ac:spMkLst>
            <pc:docMk/>
            <pc:sldMk cId="1533232375" sldId="259"/>
            <ac:spMk id="3" creationId="{2265F3C5-6D66-6BED-F8ED-25628B17444B}"/>
          </ac:spMkLst>
        </pc:spChg>
      </pc:sldChg>
      <pc:sldChg chg="modSp mod">
        <pc:chgData name="Andrea Crnković" userId="56356317-2087-452b-982a-e8e387ab59e1" providerId="ADAL" clId="{FDEE8DE1-92D5-4AB5-9F4D-C83B81A7A4AC}" dt="2024-12-05T14:00:14.398" v="665" actId="20577"/>
        <pc:sldMkLst>
          <pc:docMk/>
          <pc:sldMk cId="2982849108" sldId="260"/>
        </pc:sldMkLst>
        <pc:spChg chg="mod">
          <ac:chgData name="Andrea Crnković" userId="56356317-2087-452b-982a-e8e387ab59e1" providerId="ADAL" clId="{FDEE8DE1-92D5-4AB5-9F4D-C83B81A7A4AC}" dt="2024-12-05T14:00:14.398" v="665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drea Crnković" userId="56356317-2087-452b-982a-e8e387ab59e1" providerId="ADAL" clId="{FDEE8DE1-92D5-4AB5-9F4D-C83B81A7A4AC}" dt="2024-12-05T13:59:33.807" v="661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addSp delSp modSp mod">
        <pc:chgData name="Andrea Crnković" userId="56356317-2087-452b-982a-e8e387ab59e1" providerId="ADAL" clId="{FDEE8DE1-92D5-4AB5-9F4D-C83B81A7A4AC}" dt="2024-12-09T13:36:14.659" v="871"/>
        <pc:sldMkLst>
          <pc:docMk/>
          <pc:sldMk cId="3081262649" sldId="262"/>
        </pc:sldMkLst>
        <pc:graphicFrameChg chg="add mod">
          <ac:chgData name="Andrea Crnković" userId="56356317-2087-452b-982a-e8e387ab59e1" providerId="ADAL" clId="{FDEE8DE1-92D5-4AB5-9F4D-C83B81A7A4AC}" dt="2024-12-09T13:02:24.248" v="789"/>
          <ac:graphicFrameMkLst>
            <pc:docMk/>
            <pc:sldMk cId="3081262649" sldId="262"/>
            <ac:graphicFrameMk id="5" creationId="{3D038459-9656-0356-A5A2-F77FC40E8C6E}"/>
          </ac:graphicFrameMkLst>
        </pc:graphicFrameChg>
        <pc:graphicFrameChg chg="del">
          <ac:chgData name="Andrea Crnković" userId="56356317-2087-452b-982a-e8e387ab59e1" providerId="ADAL" clId="{FDEE8DE1-92D5-4AB5-9F4D-C83B81A7A4AC}" dt="2024-12-09T13:02:22.289" v="788" actId="478"/>
          <ac:graphicFrameMkLst>
            <pc:docMk/>
            <pc:sldMk cId="3081262649" sldId="262"/>
            <ac:graphicFrameMk id="6" creationId="{FE4CA293-9910-B786-CAEF-B4FCB819CBF0}"/>
          </ac:graphicFrameMkLst>
        </pc:graphicFrameChg>
        <pc:graphicFrameChg chg="add mod modGraphic">
          <ac:chgData name="Andrea Crnković" userId="56356317-2087-452b-982a-e8e387ab59e1" providerId="ADAL" clId="{FDEE8DE1-92D5-4AB5-9F4D-C83B81A7A4AC}" dt="2024-12-09T13:36:14.659" v="871"/>
          <ac:graphicFrameMkLst>
            <pc:docMk/>
            <pc:sldMk cId="3081262649" sldId="262"/>
            <ac:graphicFrameMk id="7" creationId="{F6C10BBA-11AD-C226-9A8C-CA010A92326B}"/>
          </ac:graphicFrameMkLst>
        </pc:graphicFrameChg>
        <pc:picChg chg="mod">
          <ac:chgData name="Andrea Crnković" userId="56356317-2087-452b-982a-e8e387ab59e1" providerId="ADAL" clId="{FDEE8DE1-92D5-4AB5-9F4D-C83B81A7A4AC}" dt="2024-12-09T13:04:28.763" v="799" actId="207"/>
          <ac:picMkLst>
            <pc:docMk/>
            <pc:sldMk cId="3081262649" sldId="262"/>
            <ac:picMk id="4" creationId="{7AB52835-B9E6-36F5-D31C-3DEB395E4895}"/>
          </ac:picMkLst>
        </pc:picChg>
      </pc:sldChg>
      <pc:sldChg chg="addSp delSp modSp mod">
        <pc:chgData name="Andrea Crnković" userId="56356317-2087-452b-982a-e8e387ab59e1" providerId="ADAL" clId="{FDEE8DE1-92D5-4AB5-9F4D-C83B81A7A4AC}" dt="2024-12-09T12:51:20.294" v="787" actId="2711"/>
        <pc:sldMkLst>
          <pc:docMk/>
          <pc:sldMk cId="993552463" sldId="265"/>
        </pc:sldMkLst>
        <pc:graphicFrameChg chg="del">
          <ac:chgData name="Andrea Crnković" userId="56356317-2087-452b-982a-e8e387ab59e1" providerId="ADAL" clId="{FDEE8DE1-92D5-4AB5-9F4D-C83B81A7A4AC}" dt="2024-12-09T12:50:24.057" v="778" actId="478"/>
          <ac:graphicFrameMkLst>
            <pc:docMk/>
            <pc:sldMk cId="993552463" sldId="265"/>
            <ac:graphicFrameMk id="5" creationId="{8706D261-9587-4B7D-BBBD-36B5C69AFA5F}"/>
          </ac:graphicFrameMkLst>
        </pc:graphicFrameChg>
        <pc:graphicFrameChg chg="add mod">
          <ac:chgData name="Andrea Crnković" userId="56356317-2087-452b-982a-e8e387ab59e1" providerId="ADAL" clId="{FDEE8DE1-92D5-4AB5-9F4D-C83B81A7A4AC}" dt="2024-12-09T12:51:20.294" v="787" actId="2711"/>
          <ac:graphicFrameMkLst>
            <pc:docMk/>
            <pc:sldMk cId="993552463" sldId="265"/>
            <ac:graphicFrameMk id="6" creationId="{8706D261-9587-4B7D-BBBD-36B5C69AFA5F}"/>
          </ac:graphicFrameMkLst>
        </pc:graphicFrameChg>
      </pc:sldChg>
      <pc:sldChg chg="addSp delSp modSp mod">
        <pc:chgData name="Andrea Crnković" userId="56356317-2087-452b-982a-e8e387ab59e1" providerId="ADAL" clId="{FDEE8DE1-92D5-4AB5-9F4D-C83B81A7A4AC}" dt="2024-12-09T13:34:49.012" v="870" actId="113"/>
        <pc:sldMkLst>
          <pc:docMk/>
          <pc:sldMk cId="206119950" sldId="268"/>
        </pc:sldMkLst>
        <pc:graphicFrameChg chg="del">
          <ac:chgData name="Andrea Crnković" userId="56356317-2087-452b-982a-e8e387ab59e1" providerId="ADAL" clId="{FDEE8DE1-92D5-4AB5-9F4D-C83B81A7A4AC}" dt="2024-12-09T13:34:18.609" v="864" actId="478"/>
          <ac:graphicFrameMkLst>
            <pc:docMk/>
            <pc:sldMk cId="206119950" sldId="268"/>
            <ac:graphicFrameMk id="2" creationId="{F1511898-8221-41EF-BF92-23FE725AEE66}"/>
          </ac:graphicFrameMkLst>
        </pc:graphicFrameChg>
        <pc:graphicFrameChg chg="add mod">
          <ac:chgData name="Andrea Crnković" userId="56356317-2087-452b-982a-e8e387ab59e1" providerId="ADAL" clId="{FDEE8DE1-92D5-4AB5-9F4D-C83B81A7A4AC}" dt="2024-12-09T13:34:49.012" v="870" actId="113"/>
          <ac:graphicFrameMkLst>
            <pc:docMk/>
            <pc:sldMk cId="206119950" sldId="268"/>
            <ac:graphicFrameMk id="7" creationId="{F1511898-8221-41EF-BF92-23FE725AEE66}"/>
          </ac:graphicFrameMkLst>
        </pc:graphicFrameChg>
      </pc:sldChg>
      <pc:sldChg chg="addSp delSp modSp mod">
        <pc:chgData name="Andrea Crnković" userId="56356317-2087-452b-982a-e8e387ab59e1" providerId="ADAL" clId="{FDEE8DE1-92D5-4AB5-9F4D-C83B81A7A4AC}" dt="2024-12-05T14:31:27.881" v="777" actId="572"/>
        <pc:sldMkLst>
          <pc:docMk/>
          <pc:sldMk cId="4136932271" sldId="272"/>
        </pc:sldMkLst>
        <pc:graphicFrameChg chg="add mod modGraphic">
          <ac:chgData name="Andrea Crnković" userId="56356317-2087-452b-982a-e8e387ab59e1" providerId="ADAL" clId="{FDEE8DE1-92D5-4AB5-9F4D-C83B81A7A4AC}" dt="2024-12-05T14:31:27.881" v="777" actId="572"/>
          <ac:graphicFrameMkLst>
            <pc:docMk/>
            <pc:sldMk cId="4136932271" sldId="272"/>
            <ac:graphicFrameMk id="10" creationId="{5C088D6E-C953-B443-F5E3-6DFA4818EC67}"/>
          </ac:graphicFrameMkLst>
        </pc:graphicFrameChg>
        <pc:graphicFrameChg chg="del modGraphic">
          <ac:chgData name="Andrea Crnković" userId="56356317-2087-452b-982a-e8e387ab59e1" providerId="ADAL" clId="{FDEE8DE1-92D5-4AB5-9F4D-C83B81A7A4AC}" dt="2024-12-05T14:10:21.462" v="670" actId="21"/>
          <ac:graphicFrameMkLst>
            <pc:docMk/>
            <pc:sldMk cId="4136932271" sldId="272"/>
            <ac:graphicFrameMk id="14" creationId="{21B126C8-DC18-AEA1-6A72-4A604D058E9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osuopeu.sharepoint.com/sites/UOfinancije/Shared%20Documents/Proracun/REBALANS%202024%20II/Vodi&#269;%20za%20gra&#273;ane%20-II.%20Izmjene%20i%20dopune%20Prora&#269;una%20Grada%20Osijeka%20za%202024.%20-%20tablice%20i%20grafikoni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REBALANS%202024%20II/Vodi&#269;%20za%20gra&#273;ane%20-II.%20Izmjene%20i%20dopune%20Prora&#269;una%20Grada%20Osijeka%20za%202024.%20-%20tablice%20i%20grafikon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Montserrat" panose="00000500000000000000" pitchFamily="2" charset="-18"/>
                <a:ea typeface="Calibri"/>
                <a:cs typeface="Times New Roman" panose="02020603050405020304" pitchFamily="18" charset="0"/>
              </a:defRPr>
            </a:pPr>
            <a:r>
              <a:rPr lang="hr-HR" sz="1400">
                <a:latin typeface="Montserrat" panose="00000500000000000000" pitchFamily="2" charset="-18"/>
                <a:cs typeface="Times New Roman" panose="02020603050405020304" pitchFamily="18" charset="0"/>
              </a:rPr>
              <a:t>Usporedni pregled izmjena prihoda/primitaka Grada Osijeka</a:t>
            </a:r>
          </a:p>
        </c:rich>
      </c:tx>
      <c:layout>
        <c:manualLayout>
          <c:xMode val="edge"/>
          <c:yMode val="edge"/>
          <c:x val="0.15905027074318415"/>
          <c:y val="9.2378752886836026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TEKUĆI PLAN 2024.</c:v>
          </c:tx>
          <c:invertIfNegative val="0"/>
          <c:cat>
            <c:numRef>
              <c:f>'[Vodič za građane -II. 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'[Vodič za građane -II. Izmjene i dopune Proračuna Grada Osijeka za 2024. - tablice i grafikoni.xlsx] Graf prihodi'!$C$2:$C$10</c:f>
              <c:numCache>
                <c:formatCode>#,##0</c:formatCode>
                <c:ptCount val="9"/>
                <c:pt idx="0">
                  <c:v>61508013.659999996</c:v>
                </c:pt>
                <c:pt idx="1">
                  <c:v>51586422.880000003</c:v>
                </c:pt>
                <c:pt idx="2">
                  <c:v>3480212</c:v>
                </c:pt>
                <c:pt idx="3">
                  <c:v>15242776.49</c:v>
                </c:pt>
                <c:pt idx="4">
                  <c:v>1286829.92</c:v>
                </c:pt>
                <c:pt idx="5">
                  <c:v>667129</c:v>
                </c:pt>
                <c:pt idx="6">
                  <c:v>3085203</c:v>
                </c:pt>
                <c:pt idx="7">
                  <c:v>1428456</c:v>
                </c:pt>
                <c:pt idx="8">
                  <c:v>7105933.7999999998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34-4162-B00F-3DB4E4A3C18F}"/>
            </c:ext>
          </c:extLst>
        </c:ser>
        <c:ser>
          <c:idx val="1"/>
          <c:order val="1"/>
          <c:tx>
            <c:v>REBALANS II. 2024.</c:v>
          </c:tx>
          <c:invertIfNegative val="0"/>
          <c:cat>
            <c:numRef>
              <c:f>'[Vodič za građane -II. Izmjene i dopune Proračuna Grada Osijeka za 2024. - tablice i grafikoni.xlsx]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'[Vodič za građane -II. Izmjene i dopune Proračuna Grada Osijeka za 2024. - tablice i grafikoni.xlsx] Graf prihodi'!$D$2:$D$10</c:f>
              <c:numCache>
                <c:formatCode>#,##0</c:formatCode>
                <c:ptCount val="9"/>
                <c:pt idx="0">
                  <c:v>63495073</c:v>
                </c:pt>
                <c:pt idx="1">
                  <c:v>49553609</c:v>
                </c:pt>
                <c:pt idx="2">
                  <c:v>3347622</c:v>
                </c:pt>
                <c:pt idx="3">
                  <c:v>15989069</c:v>
                </c:pt>
                <c:pt idx="4">
                  <c:v>1295323</c:v>
                </c:pt>
                <c:pt idx="5">
                  <c:v>620869</c:v>
                </c:pt>
                <c:pt idx="6">
                  <c:v>2982870</c:v>
                </c:pt>
                <c:pt idx="7">
                  <c:v>732256</c:v>
                </c:pt>
                <c:pt idx="8">
                  <c:v>4420970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34-4162-B00F-3DB4E4A3C1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8194127"/>
        <c:axId val="1"/>
        <c:axId val="0"/>
      </c:bar3DChart>
      <c:catAx>
        <c:axId val="7081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Montserrat" panose="00000500000000000000" pitchFamily="2" charset="-18"/>
                <a:ea typeface="Calibri"/>
                <a:cs typeface="Calibri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Montserrat" panose="00000500000000000000" pitchFamily="2" charset="-18"/>
                <a:ea typeface="Calibri"/>
                <a:cs typeface="Calibri"/>
              </a:defRPr>
            </a:pPr>
            <a:endParaRPr lang="sr-Latn-RS"/>
          </a:p>
        </c:txPr>
        <c:crossAx val="708194127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  <c:txPr>
        <a:bodyPr/>
        <a:lstStyle/>
        <a:p>
          <a:pPr>
            <a:defRPr>
              <a:latin typeface="Montserrat" panose="00000500000000000000" pitchFamily="2" charset="-18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r>
              <a:rPr lang="hr-HR" b="1"/>
              <a:t>Usporedni pregled izmjena rashoda/izdataka Grada Osijeka</a:t>
            </a:r>
          </a:p>
        </c:rich>
      </c:tx>
      <c:layout>
        <c:manualLayout>
          <c:xMode val="edge"/>
          <c:yMode val="edge"/>
          <c:x val="0.15223793076641162"/>
          <c:y val="2.4340770791075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'[Vodič za građane -II. Izmjene i dopune Proračuna Grada Osijeka za 2024. - tablice i grafikoni.xlsx]Graf rashodi'!$D$1</c:f>
              <c:strCache>
                <c:ptCount val="1"/>
                <c:pt idx="0">
                  <c:v>TEKUĆI PLAN 2024.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'[Vodič za građane -II. Izmjene i dopune Proračuna Grada Osijeka za 2024. - tablice i grafikoni.xlsx]Graf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'[Vodič za građane -II. Izmjene i dopune Proračuna Grada Osijeka za 2024. - tablice i grafikoni.xlsx]Graf rashodi'!$D$2:$D$13</c:f>
              <c:numCache>
                <c:formatCode>#,##0</c:formatCode>
                <c:ptCount val="12"/>
                <c:pt idx="0">
                  <c:v>57358185.200000003</c:v>
                </c:pt>
                <c:pt idx="1">
                  <c:v>35269530.530000001</c:v>
                </c:pt>
                <c:pt idx="2">
                  <c:v>575281.37</c:v>
                </c:pt>
                <c:pt idx="3">
                  <c:v>11325238</c:v>
                </c:pt>
                <c:pt idx="4">
                  <c:v>1666495</c:v>
                </c:pt>
                <c:pt idx="5">
                  <c:v>3922165.65</c:v>
                </c:pt>
                <c:pt idx="6">
                  <c:v>10387906.59</c:v>
                </c:pt>
                <c:pt idx="7">
                  <c:v>2221380.37</c:v>
                </c:pt>
                <c:pt idx="8">
                  <c:v>24901815.190000001</c:v>
                </c:pt>
                <c:pt idx="9">
                  <c:v>15785381.23</c:v>
                </c:pt>
                <c:pt idx="10">
                  <c:v>903120</c:v>
                </c:pt>
                <c:pt idx="11">
                  <c:v>3883443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2-44E9-89FB-743C4E05AA24}"/>
            </c:ext>
          </c:extLst>
        </c:ser>
        <c:ser>
          <c:idx val="1"/>
          <c:order val="1"/>
          <c:tx>
            <c:strRef>
              <c:f>'[Vodič za građane -II. Izmjene i dopune Proračuna Grada Osijeka za 2024. - tablice i grafikoni.xlsx]Graf rashodi'!$E$1</c:f>
              <c:strCache>
                <c:ptCount val="1"/>
                <c:pt idx="0">
                  <c:v>REBALANS II. 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'[Vodič za građane -II. Izmjene i dopune Proračuna Grada Osijeka za 2024. - tablice i grafikoni.xlsx]Graf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'[Vodič za građane -II. Izmjene i dopune Proračuna Grada Osijeka za 2024. - tablice i grafikoni.xlsx]Graf rashodi'!$E$2:$E$13</c:f>
              <c:numCache>
                <c:formatCode>#,##0</c:formatCode>
                <c:ptCount val="12"/>
                <c:pt idx="0">
                  <c:v>61067048</c:v>
                </c:pt>
                <c:pt idx="1">
                  <c:v>36590266</c:v>
                </c:pt>
                <c:pt idx="2">
                  <c:v>512934</c:v>
                </c:pt>
                <c:pt idx="3">
                  <c:v>13594238</c:v>
                </c:pt>
                <c:pt idx="4">
                  <c:v>1632371</c:v>
                </c:pt>
                <c:pt idx="5">
                  <c:v>3518098</c:v>
                </c:pt>
                <c:pt idx="6">
                  <c:v>12669337</c:v>
                </c:pt>
                <c:pt idx="7">
                  <c:v>1558143</c:v>
                </c:pt>
                <c:pt idx="8">
                  <c:v>17909286</c:v>
                </c:pt>
                <c:pt idx="9">
                  <c:v>11086621</c:v>
                </c:pt>
                <c:pt idx="10">
                  <c:v>903120</c:v>
                </c:pt>
                <c:pt idx="11">
                  <c:v>4153575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32-44E9-89FB-743C4E05A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783391"/>
        <c:axId val="1"/>
        <c:axId val="0"/>
      </c:bar3DChart>
      <c:catAx>
        <c:axId val="4778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18"/>
                <a:ea typeface="+mn-ea"/>
                <a:cs typeface="+mn-cs"/>
              </a:defRPr>
            </a:pPr>
            <a:endParaRPr lang="sr-Latn-RS"/>
          </a:p>
        </c:txPr>
        <c:crossAx val="47783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Montserrat" panose="00000500000000000000" pitchFamily="2" charset="-18"/>
        </a:defRPr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12/09/2024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II. 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2024.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Prosinac 2024.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1075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predlaže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tekući plan prihoda/primitaka i rashoda/izdataka za proračunsku godinu i u njemu se iskazuju podaci o tekućem planu, povećanju/smanjenju tekućeg plana i novom planu za proračunsku godinu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 i projekcije za 2025. i 2026. usvojen je na 19. sjednici Gradskog vijeća održanoj 29. studenog 2023.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140.000.000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Izmjene i dopune Proračuna Grada Osijeka za 2024. usvojene su na 22. sjednici Gradskog vijeća održanoj 27. svibnja 2024.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168.400.000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II. izmjene i dopune Proračuna Grada Osijeka za 2024. usvojene su na 25. sjednici Gradskog vijeća održanoj 29. studenog 2024.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165.500.000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II. IZMJENA I DOPUNA PRORAČUNA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20785" y="1042588"/>
            <a:ext cx="97312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Usklađenje plaća i ostalih rashoda za zaposlene sa zakonskim i internim aktima kojima su ova prava regulirana 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kapitalnih projekata financiranih bespovratnim sredstvima te kreditom sa očekivanom realizacijom do kraja godine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Preraspodjela pojedinih kategorija prihoda/rashoda po izvorima financiranja i korisnicima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5C088D6E-C953-B443-F5E3-6DFA4818E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0951"/>
              </p:ext>
            </p:extLst>
          </p:nvPr>
        </p:nvGraphicFramePr>
        <p:xfrm>
          <a:off x="658534" y="486778"/>
          <a:ext cx="7964174" cy="3936176"/>
        </p:xfrm>
        <a:graphic>
          <a:graphicData uri="http://schemas.openxmlformats.org/drawingml/2006/table">
            <a:tbl>
              <a:tblPr/>
              <a:tblGrid>
                <a:gridCol w="483762">
                  <a:extLst>
                    <a:ext uri="{9D8B030D-6E8A-4147-A177-3AD203B41FA5}">
                      <a16:colId xmlns:a16="http://schemas.microsoft.com/office/drawing/2014/main" val="1964381566"/>
                    </a:ext>
                  </a:extLst>
                </a:gridCol>
                <a:gridCol w="3171337">
                  <a:extLst>
                    <a:ext uri="{9D8B030D-6E8A-4147-A177-3AD203B41FA5}">
                      <a16:colId xmlns:a16="http://schemas.microsoft.com/office/drawing/2014/main" val="3017584873"/>
                    </a:ext>
                  </a:extLst>
                </a:gridCol>
                <a:gridCol w="1384100">
                  <a:extLst>
                    <a:ext uri="{9D8B030D-6E8A-4147-A177-3AD203B41FA5}">
                      <a16:colId xmlns:a16="http://schemas.microsoft.com/office/drawing/2014/main" val="3859688317"/>
                    </a:ext>
                  </a:extLst>
                </a:gridCol>
                <a:gridCol w="1594628">
                  <a:extLst>
                    <a:ext uri="{9D8B030D-6E8A-4147-A177-3AD203B41FA5}">
                      <a16:colId xmlns:a16="http://schemas.microsoft.com/office/drawing/2014/main" val="3354421887"/>
                    </a:ext>
                  </a:extLst>
                </a:gridCol>
                <a:gridCol w="1330347">
                  <a:extLst>
                    <a:ext uri="{9D8B030D-6E8A-4147-A177-3AD203B41FA5}">
                      <a16:colId xmlns:a16="http://schemas.microsoft.com/office/drawing/2014/main" val="110436483"/>
                    </a:ext>
                  </a:extLst>
                </a:gridCol>
              </a:tblGrid>
              <a:tr h="2800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 OSIJEK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Tekući plan 2024.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povećanje/smanjenje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II. izmjene i dopune 2024.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56890"/>
                  </a:ext>
                </a:extLst>
              </a:tr>
              <a:tr h="1441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06078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poreza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61.508.014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1.987.059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63.495.073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09482"/>
                  </a:ext>
                </a:extLst>
              </a:tr>
              <a:tr h="28000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Pomoći iz inozemstva i od subjekata unutar općeg proračuna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51.586.423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-2.032.814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49.553.609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6891463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3.480.212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-132.590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3.347.622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4753600"/>
                  </a:ext>
                </a:extLst>
              </a:tr>
              <a:tr h="36909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15.242.776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746.292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15.989.069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363233"/>
                  </a:ext>
                </a:extLst>
              </a:tr>
              <a:tr h="28000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proizvoda i robe te pruženih usluga i prihodi od donacija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1.286.830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8.493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1.295.323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429613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Kazne, upravne mjere i ostali prihodi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667.129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-46.260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620.869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79596198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133.771.384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530.180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134.301.564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30653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0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3.085.203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-102.333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2.982.870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5524945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1.428.456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-696.200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732.256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3974124"/>
                  </a:ext>
                </a:extLst>
              </a:tr>
              <a:tr h="24330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4.513.659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-798.533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3.715.126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888562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99741"/>
                  </a:ext>
                </a:extLst>
              </a:tr>
              <a:tr h="144744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7.105.934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-2.684.964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4.420.970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3335476"/>
                  </a:ext>
                </a:extLst>
              </a:tr>
              <a:tr h="246063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7.105.934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-2.684.964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4.420.970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91997741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Vlastiti izvori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2537"/>
                  </a:ext>
                </a:extLst>
              </a:tr>
              <a:tr h="280006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Raspoloživa sredstva iz prethodnih godina-višak prihoda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23.009.023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53.316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23.062.340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4002480"/>
                  </a:ext>
                </a:extLst>
              </a:tr>
              <a:tr h="1447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168.400.000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-2.900.000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165.500.000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8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2024.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8706D261-9587-4B7D-BBBD-36B5C69AF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1029057"/>
              </p:ext>
            </p:extLst>
          </p:nvPr>
        </p:nvGraphicFramePr>
        <p:xfrm>
          <a:off x="581114" y="654559"/>
          <a:ext cx="8263783" cy="383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427"/>
            <a:ext cx="12369284" cy="6956854"/>
          </a:xfrm>
          <a:prstGeom prst="rect">
            <a:avLst/>
          </a:prstGeom>
          <a:gradFill>
            <a:gsLst>
              <a:gs pos="0">
                <a:srgbClr val="DAE3F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F6C10BBA-11AD-C226-9A8C-CA010A92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822175"/>
              </p:ext>
            </p:extLst>
          </p:nvPr>
        </p:nvGraphicFramePr>
        <p:xfrm>
          <a:off x="587230" y="450293"/>
          <a:ext cx="8202811" cy="4040534"/>
        </p:xfrm>
        <a:graphic>
          <a:graphicData uri="http://schemas.openxmlformats.org/drawingml/2006/table">
            <a:tbl>
              <a:tblPr/>
              <a:tblGrid>
                <a:gridCol w="387673">
                  <a:extLst>
                    <a:ext uri="{9D8B030D-6E8A-4147-A177-3AD203B41FA5}">
                      <a16:colId xmlns:a16="http://schemas.microsoft.com/office/drawing/2014/main" val="4035539585"/>
                    </a:ext>
                  </a:extLst>
                </a:gridCol>
                <a:gridCol w="3189492">
                  <a:extLst>
                    <a:ext uri="{9D8B030D-6E8A-4147-A177-3AD203B41FA5}">
                      <a16:colId xmlns:a16="http://schemas.microsoft.com/office/drawing/2014/main" val="809985590"/>
                    </a:ext>
                  </a:extLst>
                </a:gridCol>
                <a:gridCol w="1427342">
                  <a:extLst>
                    <a:ext uri="{9D8B030D-6E8A-4147-A177-3AD203B41FA5}">
                      <a16:colId xmlns:a16="http://schemas.microsoft.com/office/drawing/2014/main" val="2043683799"/>
                    </a:ext>
                  </a:extLst>
                </a:gridCol>
                <a:gridCol w="1678450">
                  <a:extLst>
                    <a:ext uri="{9D8B030D-6E8A-4147-A177-3AD203B41FA5}">
                      <a16:colId xmlns:a16="http://schemas.microsoft.com/office/drawing/2014/main" val="1038114285"/>
                    </a:ext>
                  </a:extLst>
                </a:gridCol>
                <a:gridCol w="1519854">
                  <a:extLst>
                    <a:ext uri="{9D8B030D-6E8A-4147-A177-3AD203B41FA5}">
                      <a16:colId xmlns:a16="http://schemas.microsoft.com/office/drawing/2014/main" val="1923159970"/>
                    </a:ext>
                  </a:extLst>
                </a:gridCol>
              </a:tblGrid>
              <a:tr h="2664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Tekući plan 2024.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povećanje/smanjenje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II. izmjene i dopune 2024.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769049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2465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57.358.185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3.708.863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61.067.048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9420127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35.269.531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1.320.735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36.590.266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444371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575.281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-62.347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512.934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9333422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11.325.238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2.269.000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13.594.238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6206128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1.666.495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-34.124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1.632.371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00415059"/>
                  </a:ext>
                </a:extLst>
              </a:tr>
              <a:tr h="26647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3.922.166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-404.068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3.518.098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314103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10.387.907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2.281.430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12.669.337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824364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120.504.802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9.079.489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129.584.291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9531702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15286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2.221.380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-663.237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1.558.143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872109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24.901.815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-6.992.529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17.909.286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65734449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15.785.381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-4.698.760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11.086.621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44398250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42.908.577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-12.354.526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30.554.050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3294940"/>
                  </a:ext>
                </a:extLst>
              </a:tr>
              <a:tr h="1948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17053"/>
                  </a:ext>
                </a:extLst>
              </a:tr>
              <a:tr h="13690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903.120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903.120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918112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3.883.443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270.132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4.153.575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2510056"/>
                  </a:ext>
                </a:extLst>
              </a:tr>
              <a:tr h="26647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4.786.563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270.132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5.056.695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075571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9274"/>
                  </a:ext>
                </a:extLst>
              </a:tr>
              <a:tr h="20074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200.058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104.905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304.963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4957757"/>
                  </a:ext>
                </a:extLst>
              </a:tr>
              <a:tr h="1369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168.400.000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-2.900.000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165.500.000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8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306193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2024. 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F1511898-8221-41EF-BF92-23FE725AEE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512741"/>
              </p:ext>
            </p:extLst>
          </p:nvPr>
        </p:nvGraphicFramePr>
        <p:xfrm>
          <a:off x="698091" y="836059"/>
          <a:ext cx="7993626" cy="3657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1EB8B22-DEF3-481B-8BB6-379CA0097D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68a5de-f7da-44ea-a0a6-768bc904f3ae"/>
    <ds:schemaRef ds:uri="6d61b630-1d91-40ab-8e9b-8e9455b049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870</Words>
  <Application>Microsoft Office PowerPoint</Application>
  <PresentationFormat>Široki zaslon</PresentationFormat>
  <Paragraphs>252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6</cp:revision>
  <dcterms:created xsi:type="dcterms:W3CDTF">2023-03-21T14:01:40Z</dcterms:created>
  <dcterms:modified xsi:type="dcterms:W3CDTF">2024-12-09T13:36:24Z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