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8" r:id="rId6"/>
    <p:sldId id="259" r:id="rId7"/>
    <p:sldId id="260" r:id="rId8"/>
    <p:sldId id="272" r:id="rId9"/>
    <p:sldId id="265" r:id="rId10"/>
    <p:sldId id="262" r:id="rId11"/>
    <p:sldId id="268" r:id="rId12"/>
    <p:sldId id="270" r:id="rId13"/>
  </p:sldIdLst>
  <p:sldSz cx="12192000" cy="6858000"/>
  <p:notesSz cx="6858000" cy="9144000"/>
  <p:defaultTextStyle>
    <a:defPPr>
      <a:defRPr lang="en-H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6BC0"/>
    <a:srgbClr val="DAE3F3"/>
    <a:srgbClr val="CCECFF"/>
    <a:srgbClr val="0048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F01057-F7FF-4A38-AF2D-5156514B08B8}" v="9" dt="2025-04-11T10:21:56.66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vijetli stil 2 - Isticanj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Srednji stil 4 - Isticanj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327"/>
  </p:normalViewPr>
  <p:slideViewPr>
    <p:cSldViewPr snapToGrid="0">
      <p:cViewPr varScale="1">
        <p:scale>
          <a:sx n="112" d="100"/>
          <a:sy n="112" d="100"/>
        </p:scale>
        <p:origin x="516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a Crnković" userId="56356317-2087-452b-982a-e8e387ab59e1" providerId="ADAL" clId="{B9DC385E-D890-4BE9-A879-6B6DF54DC6F8}"/>
    <pc:docChg chg="custSel modSld">
      <pc:chgData name="Andrea Crnković" userId="56356317-2087-452b-982a-e8e387ab59e1" providerId="ADAL" clId="{B9DC385E-D890-4BE9-A879-6B6DF54DC6F8}" dt="2025-04-11T11:43:36.503" v="745" actId="14100"/>
      <pc:docMkLst>
        <pc:docMk/>
      </pc:docMkLst>
      <pc:sldChg chg="modSp mod">
        <pc:chgData name="Andrea Crnković" userId="56356317-2087-452b-982a-e8e387ab59e1" providerId="ADAL" clId="{B9DC385E-D890-4BE9-A879-6B6DF54DC6F8}" dt="2025-04-11T11:43:36.503" v="745" actId="14100"/>
        <pc:sldMkLst>
          <pc:docMk/>
          <pc:sldMk cId="2982849108" sldId="260"/>
        </pc:sldMkLst>
        <pc:spChg chg="mod">
          <ac:chgData name="Andrea Crnković" userId="56356317-2087-452b-982a-e8e387ab59e1" providerId="ADAL" clId="{B9DC385E-D890-4BE9-A879-6B6DF54DC6F8}" dt="2025-04-11T11:43:36.503" v="745" actId="14100"/>
          <ac:spMkLst>
            <pc:docMk/>
            <pc:sldMk cId="2982849108" sldId="260"/>
            <ac:spMk id="3" creationId="{2265F3C5-6D66-6BED-F8ED-25628B17444B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0253916801728797E-2"/>
          <c:y val="5.9507197237366652E-2"/>
          <c:w val="0.6084016726434317"/>
          <c:h val="0.89586240483460833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0.65146697287839017"/>
          <c:y val="5.5555555555555552E-2"/>
          <c:w val="0.33186636045494311"/>
          <c:h val="0.9444444444444444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18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958817934649385"/>
          <c:y val="4.9884434579679726E-2"/>
          <c:w val="0.29522344071953754"/>
          <c:h val="0.9002308112018068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18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0253916801728797E-2"/>
          <c:y val="5.9507197237366652E-2"/>
          <c:w val="0.6084016726434317"/>
          <c:h val="0.89586240483460833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0.65146697287839017"/>
          <c:y val="5.5555555555555552E-2"/>
          <c:w val="0.33186636045494311"/>
          <c:h val="0.9444444444444444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18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958817934649385"/>
          <c:y val="4.9884434579679726E-2"/>
          <c:w val="0.29522344071953754"/>
          <c:h val="0.9002308112018068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18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6166C-4CDE-C8DE-5BA2-08E7C7194A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B727D2-0FF6-C659-501B-AD33A8B899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F171EF-AC4A-BAF3-5C6E-24C7C0DF0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04/11/2025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F8D8A5-5E15-C599-D19C-0E7381DD3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2C3D18-0AB0-337E-C40A-C0003B3FE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340684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92686-BC0A-FA93-741C-764665EBA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44BD36-903C-69E0-3494-C8A04B992C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86D148-98FA-8854-F84A-7AA99D10E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04/11/2025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E14341-9A43-5FEE-3F55-630D4D996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0E2A14-FD77-5425-D5CE-A30625DF4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1930326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F125A33-DDD9-04A6-9ADF-14E354A790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0B8C38-7875-C25A-68D5-F218770A04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689907-2C6B-79C6-A5DA-424E527F0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04/11/2025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42B522-2273-CA4A-6DB9-401F59136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88BE67-206D-34FA-CC70-3F05CED3F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1510741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6AADF2-D799-B9F4-4E72-6ADE7FBBA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C6819A-3211-C4AA-9890-E4C45B16F4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E58D2F-2CC9-79A1-63CF-CA593007A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04/11/2025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1EA4BB-32D3-3386-6B86-5CBDDD077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E5C3C5-AFEA-688A-D1DA-60BC8DEC0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308602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F018D-09AD-F04B-5CEA-3899D2C8A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FF1512-7146-0487-BC2C-A95E298E88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718FC6-CC65-AD5C-DE00-0723DEF9F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04/11/2025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5BB9BA-8078-D32E-0599-76384B416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D3F99-550D-6714-A865-A94146D60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359665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0E483-2F66-8D07-1EAF-D685C51BC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B33432-8E4A-4756-19C8-FD604F3927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AE61A6-F1C2-D6DC-1713-9AA6DB68A5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94AAE9-F5EE-44BC-39B0-6167177BF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04/11/2025</a:t>
            </a:fld>
            <a:endParaRPr lang="en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0D3478-46E4-ECD1-FFFD-45EA09334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3EC1BA-A805-B522-BC75-514AE63C6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894471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26F3C-C038-CB83-A17B-80D484CD6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46CBEC-4344-D96E-DCF0-5C94D0C8E5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7DB4CD-E4CA-8DB8-2DE7-05166D4945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17A614-1911-4D39-B2C5-0BA2729FDB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2C6F7C-FDA8-1FFC-5F22-59A4C9D226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4E521B-91A9-A5E3-F19D-DF7237F1B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04/11/2025</a:t>
            </a:fld>
            <a:endParaRPr lang="en-H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29F138F-25E7-AE93-5BD8-B537DDF8D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C099F6A-7384-79F8-C112-9D9A62706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636376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4EF03-8BB2-EEFE-181C-DFB333BD2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8F3E2E-516B-61E3-37FC-39EEE28B6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04/11/2025</a:t>
            </a:fld>
            <a:endParaRPr lang="en-H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18ACDE-9BCC-C160-7F32-AC518DA3C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D90C68-C2F0-92DC-B747-AB7912F2D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050147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45275F-58E0-BCA9-7E49-B1B7C2219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04/11/2025</a:t>
            </a:fld>
            <a:endParaRPr lang="en-H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DE7A3A-43DA-389C-5CC6-A8D648D50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79003C-BBDD-2814-98B5-9812C8911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619204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9321C-BC58-2164-3130-B7F650E0F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3BDE3-2AA8-EFE5-8B4F-35FCB76B4B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E77CCB-0870-9178-3FA0-F955A6ED6D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5F7D9E-70C0-3626-6A32-4FFF45114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04/11/2025</a:t>
            </a:fld>
            <a:endParaRPr lang="en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D15186-FA27-2FC1-74C4-B80855885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CE1D26-B5ED-8148-BF8B-8D4477B71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538727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B9FF2-94E6-9CF0-9AC0-B5B40741D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C8621B-A504-9E0F-8E9A-A0CD25C3D7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B297C3-06C7-EBC8-2900-E7E77DD1CC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79043F-7AB3-E6EC-DDE3-CB87876A5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04/11/2025</a:t>
            </a:fld>
            <a:endParaRPr lang="en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7BDE9A-A677-50BD-8BD3-26CF484D4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8DB6A2-5E1C-56B8-D994-429B4408B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1148339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6EED0E-5222-E66C-4E52-8A3667AB7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A1FE30-B6E7-F42B-6A5E-9F00DE9AA7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4BD65-7911-8577-DB4A-39B0861FEA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A5BED4-5263-404D-B0EC-052B159629D6}" type="datetimeFigureOut">
              <a:rPr lang="en-HR" smtClean="0"/>
              <a:t>04/11/2025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D55B19-A777-080E-0848-A6C7796519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2D1E71-070C-BFA8-3FB3-0182C9725E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1497889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H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7" Type="http://schemas.openxmlformats.org/officeDocument/2006/relationships/hyperlink" Target="https://www.osijek.hr/gradska-uprava/vazni-dokumenti/" TargetMode="Externa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osijek.hr/proracunski-dokumenti/" TargetMode="Externa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714" y="-37071"/>
            <a:ext cx="12369284" cy="695685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A13BA7C-2664-75E6-E7FD-25880E4E888A}"/>
              </a:ext>
            </a:extLst>
          </p:cNvPr>
          <p:cNvSpPr txBox="1"/>
          <p:nvPr/>
        </p:nvSpPr>
        <p:spPr>
          <a:xfrm>
            <a:off x="308918" y="274983"/>
            <a:ext cx="1177961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2400" b="1" dirty="0">
              <a:solidFill>
                <a:srgbClr val="00489A"/>
              </a:solidFill>
              <a:latin typeface="Montserrat" panose="00000500000000000000" pitchFamily="2" charset="-18"/>
            </a:endParaRPr>
          </a:p>
          <a:p>
            <a:endParaRPr lang="hr-HR" sz="2400" b="1" dirty="0">
              <a:solidFill>
                <a:srgbClr val="00489A"/>
              </a:solidFill>
              <a:latin typeface="Montserrat" panose="00000500000000000000" pitchFamily="2" charset="-18"/>
            </a:endParaRPr>
          </a:p>
          <a:p>
            <a:endParaRPr lang="hr-HR" sz="2400" b="1" dirty="0">
              <a:solidFill>
                <a:srgbClr val="00489A"/>
              </a:solidFill>
              <a:latin typeface="Montserrat" panose="00000500000000000000" pitchFamily="2" charset="-18"/>
            </a:endParaRPr>
          </a:p>
          <a:p>
            <a:endParaRPr lang="hr-HR" sz="2400" b="1" dirty="0">
              <a:solidFill>
                <a:srgbClr val="00489A"/>
              </a:solidFill>
              <a:latin typeface="Montserrat" panose="00000500000000000000" pitchFamily="2" charset="-18"/>
            </a:endParaRPr>
          </a:p>
          <a:p>
            <a:pPr algn="ctr"/>
            <a:r>
              <a:rPr lang="hr-HR" sz="2400" b="1" dirty="0">
                <a:solidFill>
                  <a:srgbClr val="0070C0"/>
                </a:solidFill>
                <a:latin typeface="Montserrat" panose="00000500000000000000" pitchFamily="2" charset="-18"/>
              </a:rPr>
              <a:t> IZMJENE I DOPUNE PRORAČUNA GRADA OSIJEKA </a:t>
            </a:r>
          </a:p>
          <a:p>
            <a:pPr algn="ctr"/>
            <a:r>
              <a:rPr lang="hr-HR" sz="2400" b="1" dirty="0">
                <a:solidFill>
                  <a:srgbClr val="0070C0"/>
                </a:solidFill>
                <a:latin typeface="Montserrat" panose="00000500000000000000" pitchFamily="2" charset="-18"/>
              </a:rPr>
              <a:t>ZA 2025.</a:t>
            </a:r>
          </a:p>
          <a:p>
            <a:pPr algn="ctr"/>
            <a:endParaRPr lang="hr-HR" sz="2400" b="1" dirty="0">
              <a:solidFill>
                <a:srgbClr val="0070C0"/>
              </a:solidFill>
              <a:latin typeface="Montserrat" panose="00000500000000000000" pitchFamily="2" charset="-18"/>
            </a:endParaRPr>
          </a:p>
          <a:p>
            <a:pPr algn="ctr"/>
            <a:r>
              <a:rPr lang="hr-HR" sz="2400" b="1" dirty="0">
                <a:solidFill>
                  <a:srgbClr val="0070C0"/>
                </a:solidFill>
                <a:latin typeface="Montserrat" panose="00000500000000000000" pitchFamily="2" charset="-18"/>
              </a:rPr>
              <a:t>-Vodič za građane-</a:t>
            </a:r>
          </a:p>
          <a:p>
            <a:endParaRPr lang="hr-HR" sz="2400" b="1" dirty="0">
              <a:solidFill>
                <a:srgbClr val="0070C0"/>
              </a:solidFill>
              <a:latin typeface="Montserrat" panose="00000500000000000000" pitchFamily="2" charset="-18"/>
            </a:endParaRPr>
          </a:p>
          <a:p>
            <a:endParaRPr lang="hr-HR" sz="2400" b="1" dirty="0">
              <a:solidFill>
                <a:srgbClr val="0070C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D3FAE861-246C-40DC-3418-9E6DFDE80DFC}"/>
              </a:ext>
            </a:extLst>
          </p:cNvPr>
          <p:cNvSpPr txBox="1"/>
          <p:nvPr/>
        </p:nvSpPr>
        <p:spPr>
          <a:xfrm>
            <a:off x="5251508" y="6224631"/>
            <a:ext cx="2567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bg1"/>
                </a:solidFill>
                <a:latin typeface="Montserrat" panose="00000500000000000000" pitchFamily="2" charset="-18"/>
              </a:rPr>
              <a:t>Travanj 2025.</a:t>
            </a:r>
          </a:p>
        </p:txBody>
      </p:sp>
    </p:spTree>
    <p:extLst>
      <p:ext uri="{BB962C8B-B14F-4D97-AF65-F5344CB8AC3E}">
        <p14:creationId xmlns:p14="http://schemas.microsoft.com/office/powerpoint/2010/main" val="3065717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714" y="-37071"/>
            <a:ext cx="12369284" cy="6956854"/>
          </a:xfrm>
          <a:prstGeom prst="rect">
            <a:avLst/>
          </a:prstGeom>
        </p:spPr>
      </p:pic>
      <p:sp>
        <p:nvSpPr>
          <p:cNvPr id="3" name="TekstniOkvir 2">
            <a:extLst>
              <a:ext uri="{FF2B5EF4-FFF2-40B4-BE49-F238E27FC236}">
                <a16:creationId xmlns:a16="http://schemas.microsoft.com/office/drawing/2014/main" id="{6448A762-1D1A-D3E3-4DE4-D63EAD9D04B5}"/>
              </a:ext>
            </a:extLst>
          </p:cNvPr>
          <p:cNvSpPr txBox="1"/>
          <p:nvPr/>
        </p:nvSpPr>
        <p:spPr>
          <a:xfrm>
            <a:off x="570451" y="536895"/>
            <a:ext cx="615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rgbClr val="0070C0"/>
                </a:solidFill>
                <a:latin typeface="Montserrat" panose="00000500000000000000" pitchFamily="2" charset="-18"/>
              </a:rPr>
              <a:t>ŠTO JE REBALANS?</a:t>
            </a:r>
          </a:p>
        </p:txBody>
      </p:sp>
      <p:sp>
        <p:nvSpPr>
          <p:cNvPr id="5" name="TekstniOkvir 4">
            <a:extLst>
              <a:ext uri="{FF2B5EF4-FFF2-40B4-BE49-F238E27FC236}">
                <a16:creationId xmlns:a16="http://schemas.microsoft.com/office/drawing/2014/main" id="{56CFAC8E-ED8A-E3C6-A7DB-0B4F24965A4F}"/>
              </a:ext>
            </a:extLst>
          </p:cNvPr>
          <p:cNvSpPr txBox="1"/>
          <p:nvPr/>
        </p:nvSpPr>
        <p:spPr>
          <a:xfrm>
            <a:off x="478172" y="906228"/>
            <a:ext cx="1075100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dirty="0">
                <a:solidFill>
                  <a:srgbClr val="0070C0"/>
                </a:solidFill>
                <a:latin typeface="Montserrat" panose="00000500000000000000" pitchFamily="2" charset="-18"/>
              </a:rPr>
              <a:t>Rebalans je izmjena i dopuna proračunskih stavki odnosno njihovo smanjenje i/ili povećanje u odnosu na tekući plan proračuna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dirty="0">
              <a:solidFill>
                <a:srgbClr val="0070C0"/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dirty="0">
                <a:solidFill>
                  <a:srgbClr val="0070C0"/>
                </a:solidFill>
                <a:latin typeface="Montserrat" panose="00000500000000000000" pitchFamily="2" charset="-18"/>
              </a:rPr>
              <a:t>Ukoliko tijekom proračunske godine dođe do neusklađenosti prihoda/primitaka i rashoda/izdataka proračuna, predlaže se Gradskom vijeću donošenje njegovih izmjena i dopuna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dirty="0">
              <a:solidFill>
                <a:srgbClr val="0070C0"/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dirty="0">
                <a:solidFill>
                  <a:srgbClr val="0070C0"/>
                </a:solidFill>
                <a:latin typeface="Montserrat" panose="00000500000000000000" pitchFamily="2" charset="-18"/>
              </a:rPr>
              <a:t>Rebalansom se mijenja isključivo tekući plan prihoda/primitaka i rashoda/izdataka za proračunsku godinu i u njemu se iskazuju podaci o tekućem planu, povećanju/smanjenju tekućeg plana i novom planu za proračunsku godinu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dirty="0">
              <a:solidFill>
                <a:srgbClr val="0070C0"/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dirty="0">
                <a:solidFill>
                  <a:srgbClr val="0070C0"/>
                </a:solidFill>
                <a:latin typeface="Montserrat" panose="00000500000000000000" pitchFamily="2" charset="-18"/>
              </a:rPr>
              <a:t>Postupak donošenja rebalansa isti je postupku donošenja proračuna</a:t>
            </a:r>
          </a:p>
        </p:txBody>
      </p:sp>
      <p:sp>
        <p:nvSpPr>
          <p:cNvPr id="2" name="Pravokutnik: zaobljeni kutovi 1">
            <a:extLst>
              <a:ext uri="{FF2B5EF4-FFF2-40B4-BE49-F238E27FC236}">
                <a16:creationId xmlns:a16="http://schemas.microsoft.com/office/drawing/2014/main" id="{7A53D6AB-1094-6845-428E-5A87E0E48960}"/>
              </a:ext>
            </a:extLst>
          </p:cNvPr>
          <p:cNvSpPr/>
          <p:nvPr/>
        </p:nvSpPr>
        <p:spPr>
          <a:xfrm>
            <a:off x="1124124" y="5410899"/>
            <a:ext cx="7466203" cy="52011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b="1" dirty="0">
                <a:solidFill>
                  <a:schemeClr val="bg1"/>
                </a:solidFill>
                <a:latin typeface="Montserrat" panose="00000500000000000000" pitchFamily="2" charset="-18"/>
              </a:rPr>
              <a:t>IZMJENE I DOPUNE PRORAČUNA = REBALANS</a:t>
            </a:r>
          </a:p>
        </p:txBody>
      </p:sp>
    </p:spTree>
    <p:extLst>
      <p:ext uri="{BB962C8B-B14F-4D97-AF65-F5344CB8AC3E}">
        <p14:creationId xmlns:p14="http://schemas.microsoft.com/office/powerpoint/2010/main" val="3073556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8961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587229" y="607985"/>
            <a:ext cx="9454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PRORAČUN GRADA OSIJEKA ZA 2025. 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2265F3C5-6D66-6BED-F8ED-25628B17444B}"/>
              </a:ext>
            </a:extLst>
          </p:cNvPr>
          <p:cNvSpPr txBox="1"/>
          <p:nvPr/>
        </p:nvSpPr>
        <p:spPr>
          <a:xfrm>
            <a:off x="696286" y="1193375"/>
            <a:ext cx="909366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Proračun Grada Osijeka za 2025. i projekcije za 2026. i 2027. usvojen je na 25. sjednici Gradskog vijeća održanoj 29. studenog 2024. i utvrđen u iznosu od </a:t>
            </a:r>
            <a:r>
              <a:rPr lang="hr-HR" sz="1400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194.700.000 eura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Izmjene i dopune Proračuna Grada Osijeka za 2025. usvojene su na 27. sjednici Gradskog vijeća održanoj 08. travnja 2025. u iznosu od </a:t>
            </a:r>
            <a:r>
              <a:rPr lang="hr-HR" sz="1400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200.000.000 eura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sz="1400" b="1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7" name="Pravokutnik: zaobljeni kutovi 6">
            <a:extLst>
              <a:ext uri="{FF2B5EF4-FFF2-40B4-BE49-F238E27FC236}">
                <a16:creationId xmlns:a16="http://schemas.microsoft.com/office/drawing/2014/main" id="{8F10A95F-EFD0-E3B6-85EA-24D1834AB5CD}"/>
              </a:ext>
            </a:extLst>
          </p:cNvPr>
          <p:cNvSpPr/>
          <p:nvPr/>
        </p:nvSpPr>
        <p:spPr>
          <a:xfrm>
            <a:off x="285226" y="4614272"/>
            <a:ext cx="8539991" cy="5468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200" b="1" dirty="0">
                <a:latin typeface="Montserrat" panose="00000500000000000000" pitchFamily="2" charset="-18"/>
              </a:rPr>
              <a:t>Upravni odjel za financije i fondove Europske unije</a:t>
            </a:r>
          </a:p>
          <a:p>
            <a:pPr algn="ctr"/>
            <a:r>
              <a:rPr lang="hr-HR" sz="1200" dirty="0">
                <a:latin typeface="Montserrat" panose="00000500000000000000" pitchFamily="2" charset="-18"/>
              </a:rPr>
              <a:t>izrađuje prijedlog Izmjena i dopuna Proračuna Grada Osijeka i dostavlja ga Gradonačelniku na utvrđivanje</a:t>
            </a:r>
          </a:p>
        </p:txBody>
      </p:sp>
      <p:sp>
        <p:nvSpPr>
          <p:cNvPr id="8" name="Pravokutnik: zaobljeni kutovi 7">
            <a:extLst>
              <a:ext uri="{FF2B5EF4-FFF2-40B4-BE49-F238E27FC236}">
                <a16:creationId xmlns:a16="http://schemas.microsoft.com/office/drawing/2014/main" id="{4AD2D8D5-7DE0-24BC-9F40-1221AE495F60}"/>
              </a:ext>
            </a:extLst>
          </p:cNvPr>
          <p:cNvSpPr/>
          <p:nvPr/>
        </p:nvSpPr>
        <p:spPr>
          <a:xfrm>
            <a:off x="285226" y="5352176"/>
            <a:ext cx="8539990" cy="4294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200" b="1" dirty="0">
                <a:latin typeface="Montserrat" panose="00000500000000000000" pitchFamily="2" charset="-18"/>
              </a:rPr>
              <a:t>Gradonačelnik Grada Osijeka  </a:t>
            </a:r>
          </a:p>
          <a:p>
            <a:pPr algn="ctr"/>
            <a:r>
              <a:rPr lang="hr-HR" sz="1200" dirty="0">
                <a:latin typeface="Montserrat" panose="00000500000000000000" pitchFamily="2" charset="-18"/>
              </a:rPr>
              <a:t>podnosi Gradskom vijeću prijedlog Izmjena i dopuna Proračuna Grada Osijeka na donošenje</a:t>
            </a:r>
          </a:p>
        </p:txBody>
      </p:sp>
      <p:sp>
        <p:nvSpPr>
          <p:cNvPr id="9" name="Pravokutnik: zaobljeni kutovi 8">
            <a:extLst>
              <a:ext uri="{FF2B5EF4-FFF2-40B4-BE49-F238E27FC236}">
                <a16:creationId xmlns:a16="http://schemas.microsoft.com/office/drawing/2014/main" id="{B811E987-8E15-07AC-37B1-A2E73201C5F4}"/>
              </a:ext>
            </a:extLst>
          </p:cNvPr>
          <p:cNvSpPr/>
          <p:nvPr/>
        </p:nvSpPr>
        <p:spPr>
          <a:xfrm>
            <a:off x="285226" y="6006352"/>
            <a:ext cx="8539989" cy="6461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200" b="1" dirty="0">
                <a:latin typeface="Montserrat" panose="00000500000000000000" pitchFamily="2" charset="-18"/>
              </a:rPr>
              <a:t>Gradsko vijeće Grada Osijeka</a:t>
            </a:r>
          </a:p>
          <a:p>
            <a:pPr algn="ctr"/>
            <a:r>
              <a:rPr lang="hr-HR" sz="1200" dirty="0">
                <a:latin typeface="Montserrat" panose="00000500000000000000" pitchFamily="2" charset="-18"/>
              </a:rPr>
              <a:t>donosi Izmjene i dopune Proračuna Grada Osijeka na temelju članka 45. Zakona o proračunu i članka 19. Statuta Grada Osijeka</a:t>
            </a:r>
            <a:r>
              <a:rPr lang="hr-HR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33232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8854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511728" y="509375"/>
            <a:ext cx="10150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KLJUČNI RAZLOZI I. IZMJENA I DOPUNA PRORAČUNA GRADA OSIJEKA ZA 2025.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2265F3C5-6D66-6BED-F8ED-25628B17444B}"/>
              </a:ext>
            </a:extLst>
          </p:cNvPr>
          <p:cNvSpPr txBox="1"/>
          <p:nvPr/>
        </p:nvSpPr>
        <p:spPr>
          <a:xfrm>
            <a:off x="598206" y="878708"/>
            <a:ext cx="9753809" cy="45650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Povećanje viška prihoda za pokriće rashoda u 2025. temeljem korekcije rezultata iz prethodnih godina – povrat kapitalnih pomoći doznačenih GGP-u za </a:t>
            </a:r>
            <a:r>
              <a:rPr lang="hr-HR" sz="1400" dirty="0" err="1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predfinanciranje</a:t>
            </a: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 projekta „Modernizacija tramvajske pruge i tramvajskih stajališta”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Povećanje plana poreznih prihoda sukladno njihovom ostvarenju u I. tromjesečju</a:t>
            </a:r>
          </a:p>
          <a:p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Usklađenje plana pomoći i rashoda kapitalnih projekata financiranih bespovratnim sredstvima sa dinamikom provedbe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Usklađenje prihoda od prodaje nefinancijske imovine sa procijenjenim vrijednostima – zamjena sa RH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Smanjenje subvencija,  povećanje kapitalnih pomoći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Povećanje materijalnih rashoda i naknada građanima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Povećanje izdataka za dokapitalizaciju trgovačkog društva Gradski prijevoz putnika d.o.o.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      </a:t>
            </a:r>
          </a:p>
          <a:p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5" name="Jednakokračni trokut 4">
            <a:extLst>
              <a:ext uri="{FF2B5EF4-FFF2-40B4-BE49-F238E27FC236}">
                <a16:creationId xmlns:a16="http://schemas.microsoft.com/office/drawing/2014/main" id="{AE8CF2E1-0104-1D94-93B2-23038B1215BC}"/>
              </a:ext>
            </a:extLst>
          </p:cNvPr>
          <p:cNvSpPr/>
          <p:nvPr/>
        </p:nvSpPr>
        <p:spPr>
          <a:xfrm>
            <a:off x="4259760" y="5815412"/>
            <a:ext cx="481864" cy="38589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Pravokutnik 5">
            <a:extLst>
              <a:ext uri="{FF2B5EF4-FFF2-40B4-BE49-F238E27FC236}">
                <a16:creationId xmlns:a16="http://schemas.microsoft.com/office/drawing/2014/main" id="{8D30AE18-5C9B-1ED6-AADF-68E4AF6D5865}"/>
              </a:ext>
            </a:extLst>
          </p:cNvPr>
          <p:cNvSpPr/>
          <p:nvPr/>
        </p:nvSpPr>
        <p:spPr>
          <a:xfrm>
            <a:off x="2407639" y="5620623"/>
            <a:ext cx="4186107" cy="1947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7" name="Pravokutnik: zaobljeni kutovi 6">
            <a:extLst>
              <a:ext uri="{FF2B5EF4-FFF2-40B4-BE49-F238E27FC236}">
                <a16:creationId xmlns:a16="http://schemas.microsoft.com/office/drawing/2014/main" id="{452D5588-B2A9-3945-08CA-A3E989A2B2C4}"/>
              </a:ext>
            </a:extLst>
          </p:cNvPr>
          <p:cNvSpPr/>
          <p:nvPr/>
        </p:nvSpPr>
        <p:spPr>
          <a:xfrm>
            <a:off x="2407639" y="4739780"/>
            <a:ext cx="1803634" cy="7969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400" b="1" dirty="0">
                <a:latin typeface="Montserrat" panose="00000500000000000000" pitchFamily="2" charset="-18"/>
              </a:rPr>
              <a:t>prihodi/primici</a:t>
            </a:r>
          </a:p>
        </p:txBody>
      </p:sp>
      <p:sp>
        <p:nvSpPr>
          <p:cNvPr id="8" name="Pravokutnik: zaobljeni kutovi 7">
            <a:extLst>
              <a:ext uri="{FF2B5EF4-FFF2-40B4-BE49-F238E27FC236}">
                <a16:creationId xmlns:a16="http://schemas.microsoft.com/office/drawing/2014/main" id="{D40A0AA7-A63D-8383-87BD-D50D04E8D40B}"/>
              </a:ext>
            </a:extLst>
          </p:cNvPr>
          <p:cNvSpPr/>
          <p:nvPr/>
        </p:nvSpPr>
        <p:spPr>
          <a:xfrm>
            <a:off x="4741624" y="4739781"/>
            <a:ext cx="1776622" cy="7969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400" b="1" dirty="0">
                <a:latin typeface="Montserrat" panose="00000500000000000000" pitchFamily="2" charset="-18"/>
              </a:rPr>
              <a:t>rashodi/izdaci</a:t>
            </a:r>
          </a:p>
        </p:txBody>
      </p:sp>
    </p:spTree>
    <p:extLst>
      <p:ext uri="{BB962C8B-B14F-4D97-AF65-F5344CB8AC3E}">
        <p14:creationId xmlns:p14="http://schemas.microsoft.com/office/powerpoint/2010/main" val="2982849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8854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427839" y="117446"/>
            <a:ext cx="968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POVEĆANJE/SMANJENJE PRIHODA I PRIMITAKA PO OSNOVNIM SKUPINAMA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2265F3C5-6D66-6BED-F8ED-25628B17444B}"/>
              </a:ext>
            </a:extLst>
          </p:cNvPr>
          <p:cNvSpPr txBox="1"/>
          <p:nvPr/>
        </p:nvSpPr>
        <p:spPr>
          <a:xfrm>
            <a:off x="658534" y="1394307"/>
            <a:ext cx="105952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endParaRPr lang="hr-HR" sz="16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5" name="Pravokutnik: zaobljeni kutovi 4">
            <a:extLst>
              <a:ext uri="{FF2B5EF4-FFF2-40B4-BE49-F238E27FC236}">
                <a16:creationId xmlns:a16="http://schemas.microsoft.com/office/drawing/2014/main" id="{A9C2BBB5-2792-9557-B127-70F46F6BAFDE}"/>
              </a:ext>
            </a:extLst>
          </p:cNvPr>
          <p:cNvSpPr/>
          <p:nvPr/>
        </p:nvSpPr>
        <p:spPr>
          <a:xfrm>
            <a:off x="142613" y="5293453"/>
            <a:ext cx="1947925" cy="7550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600" b="1" dirty="0">
                <a:latin typeface="Montserrat" panose="00000500000000000000" pitchFamily="2" charset="-18"/>
              </a:rPr>
              <a:t>prihodi/rashodi Grada Osijeka</a:t>
            </a:r>
          </a:p>
        </p:txBody>
      </p:sp>
      <p:sp>
        <p:nvSpPr>
          <p:cNvPr id="6" name="Znak zbrajanja 5">
            <a:extLst>
              <a:ext uri="{FF2B5EF4-FFF2-40B4-BE49-F238E27FC236}">
                <a16:creationId xmlns:a16="http://schemas.microsoft.com/office/drawing/2014/main" id="{9E88514F-376C-BB1A-B204-31B3080D2DA9}"/>
              </a:ext>
            </a:extLst>
          </p:cNvPr>
          <p:cNvSpPr/>
          <p:nvPr/>
        </p:nvSpPr>
        <p:spPr>
          <a:xfrm>
            <a:off x="2090538" y="5213758"/>
            <a:ext cx="610718" cy="834704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7" name="Pravokutnik: zaobljeni kutovi 6">
            <a:extLst>
              <a:ext uri="{FF2B5EF4-FFF2-40B4-BE49-F238E27FC236}">
                <a16:creationId xmlns:a16="http://schemas.microsoft.com/office/drawing/2014/main" id="{24C7C50E-A98F-4482-5AF4-C6F8F73EA934}"/>
              </a:ext>
            </a:extLst>
          </p:cNvPr>
          <p:cNvSpPr/>
          <p:nvPr/>
        </p:nvSpPr>
        <p:spPr>
          <a:xfrm>
            <a:off x="2701255" y="5213758"/>
            <a:ext cx="2499919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600" b="1" dirty="0">
                <a:latin typeface="Montserrat" panose="00000500000000000000" pitchFamily="2" charset="-18"/>
              </a:rPr>
              <a:t>prihodi/rashodi proračunskih korisnika</a:t>
            </a:r>
          </a:p>
        </p:txBody>
      </p:sp>
      <p:sp>
        <p:nvSpPr>
          <p:cNvPr id="8" name="Jednako 7">
            <a:extLst>
              <a:ext uri="{FF2B5EF4-FFF2-40B4-BE49-F238E27FC236}">
                <a16:creationId xmlns:a16="http://schemas.microsoft.com/office/drawing/2014/main" id="{FBB3F20E-2236-41B3-BC92-13345817F468}"/>
              </a:ext>
            </a:extLst>
          </p:cNvPr>
          <p:cNvSpPr/>
          <p:nvPr/>
        </p:nvSpPr>
        <p:spPr>
          <a:xfrm flipH="1">
            <a:off x="6990826" y="5368954"/>
            <a:ext cx="395397" cy="411061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solidFill>
                <a:schemeClr val="tx1"/>
              </a:solidFill>
            </a:endParaRPr>
          </a:p>
        </p:txBody>
      </p:sp>
      <p:sp>
        <p:nvSpPr>
          <p:cNvPr id="9" name="Pravokutnik: zaobljeni kutovi 8">
            <a:extLst>
              <a:ext uri="{FF2B5EF4-FFF2-40B4-BE49-F238E27FC236}">
                <a16:creationId xmlns:a16="http://schemas.microsoft.com/office/drawing/2014/main" id="{4F1292E7-F5A2-D5DA-1874-50FC3FF107A8}"/>
              </a:ext>
            </a:extLst>
          </p:cNvPr>
          <p:cNvSpPr/>
          <p:nvPr/>
        </p:nvSpPr>
        <p:spPr>
          <a:xfrm>
            <a:off x="7386222" y="5213759"/>
            <a:ext cx="1749389" cy="9143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600" b="1" dirty="0">
                <a:latin typeface="Montserrat" panose="00000500000000000000" pitchFamily="2" charset="-18"/>
              </a:rPr>
              <a:t>Proračun Grada Osijeka</a:t>
            </a:r>
          </a:p>
        </p:txBody>
      </p:sp>
      <p:sp>
        <p:nvSpPr>
          <p:cNvPr id="11" name="Znak zbrajanja 10">
            <a:extLst>
              <a:ext uri="{FF2B5EF4-FFF2-40B4-BE49-F238E27FC236}">
                <a16:creationId xmlns:a16="http://schemas.microsoft.com/office/drawing/2014/main" id="{A3C0CAE1-C857-5E86-B878-9FB535F25510}"/>
              </a:ext>
            </a:extLst>
          </p:cNvPr>
          <p:cNvSpPr/>
          <p:nvPr/>
        </p:nvSpPr>
        <p:spPr>
          <a:xfrm>
            <a:off x="5201174" y="5213758"/>
            <a:ext cx="610718" cy="834704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" name="Pravokutnik: zaobljeni kutovi 12">
            <a:extLst>
              <a:ext uri="{FF2B5EF4-FFF2-40B4-BE49-F238E27FC236}">
                <a16:creationId xmlns:a16="http://schemas.microsoft.com/office/drawing/2014/main" id="{A549D96C-3DA8-8B48-AF32-752C1EA8B1FB}"/>
              </a:ext>
            </a:extLst>
          </p:cNvPr>
          <p:cNvSpPr/>
          <p:nvPr/>
        </p:nvSpPr>
        <p:spPr>
          <a:xfrm>
            <a:off x="5811891" y="5213758"/>
            <a:ext cx="1178937" cy="914400"/>
          </a:xfrm>
          <a:prstGeom prst="roundRect">
            <a:avLst/>
          </a:prstGeom>
          <a:ln>
            <a:solidFill>
              <a:srgbClr val="406B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600" b="1" dirty="0">
                <a:latin typeface="Montserrat" panose="00000500000000000000" pitchFamily="2" charset="-18"/>
              </a:rPr>
              <a:t>višak/</a:t>
            </a:r>
          </a:p>
          <a:p>
            <a:pPr algn="ctr"/>
            <a:r>
              <a:rPr lang="hr-HR" sz="1600" b="1" dirty="0">
                <a:latin typeface="Montserrat" panose="00000500000000000000" pitchFamily="2" charset="-18"/>
              </a:rPr>
              <a:t>manjak</a:t>
            </a:r>
          </a:p>
        </p:txBody>
      </p:sp>
      <p:graphicFrame>
        <p:nvGraphicFramePr>
          <p:cNvPr id="10" name="Tablica 9">
            <a:extLst>
              <a:ext uri="{FF2B5EF4-FFF2-40B4-BE49-F238E27FC236}">
                <a16:creationId xmlns:a16="http://schemas.microsoft.com/office/drawing/2014/main" id="{5C088D6E-C953-B443-F5E3-6DFA4818EC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4240223"/>
              </p:ext>
            </p:extLst>
          </p:nvPr>
        </p:nvGraphicFramePr>
        <p:xfrm>
          <a:off x="835515" y="515918"/>
          <a:ext cx="6912305" cy="3888302"/>
        </p:xfrm>
        <a:graphic>
          <a:graphicData uri="http://schemas.openxmlformats.org/drawingml/2006/table">
            <a:tbl>
              <a:tblPr/>
              <a:tblGrid>
                <a:gridCol w="483762">
                  <a:extLst>
                    <a:ext uri="{9D8B030D-6E8A-4147-A177-3AD203B41FA5}">
                      <a16:colId xmlns:a16="http://schemas.microsoft.com/office/drawing/2014/main" val="1964381566"/>
                    </a:ext>
                  </a:extLst>
                </a:gridCol>
                <a:gridCol w="3675510">
                  <a:extLst>
                    <a:ext uri="{9D8B030D-6E8A-4147-A177-3AD203B41FA5}">
                      <a16:colId xmlns:a16="http://schemas.microsoft.com/office/drawing/2014/main" val="3017584873"/>
                    </a:ext>
                  </a:extLst>
                </a:gridCol>
                <a:gridCol w="1337188">
                  <a:extLst>
                    <a:ext uri="{9D8B030D-6E8A-4147-A177-3AD203B41FA5}">
                      <a16:colId xmlns:a16="http://schemas.microsoft.com/office/drawing/2014/main" val="3859688317"/>
                    </a:ext>
                  </a:extLst>
                </a:gridCol>
                <a:gridCol w="1415845">
                  <a:extLst>
                    <a:ext uri="{9D8B030D-6E8A-4147-A177-3AD203B41FA5}">
                      <a16:colId xmlns:a16="http://schemas.microsoft.com/office/drawing/2014/main" val="110436483"/>
                    </a:ext>
                  </a:extLst>
                </a:gridCol>
              </a:tblGrid>
              <a:tr h="28000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GRAD OSIJEK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Tekući plan 2025.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Izmjene i dopune 2025.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1756890"/>
                  </a:ext>
                </a:extLst>
              </a:tr>
              <a:tr h="144132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900" b="1" i="0" u="sng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Prihodi poslovanja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EUR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EUR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4506078"/>
                  </a:ext>
                </a:extLst>
              </a:tr>
              <a:tr h="144744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61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Prihodi od poreza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68.905.780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71.262.825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5709482"/>
                  </a:ext>
                </a:extLst>
              </a:tr>
              <a:tr h="240082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63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Pomoći iz inozemstva i od subjekata unutar općeg proračuna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71.655.575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70.276.318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916891463"/>
                  </a:ext>
                </a:extLst>
              </a:tr>
              <a:tr h="144744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64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Prihodi od imovine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3.144.009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3.364.009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74753600"/>
                  </a:ext>
                </a:extLst>
              </a:tr>
              <a:tr h="369095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65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Prihodi od upravnih i administrativnih pristojbi, pristojbi po posebnim propisima i naknada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16.893.202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16.713.202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555363233"/>
                  </a:ext>
                </a:extLst>
              </a:tr>
              <a:tr h="280006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66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Prihodi od prodaje proizvoda i robe te pruženih usluga i prihodi od donacija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1.187.790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1.187.790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93429613"/>
                  </a:ext>
                </a:extLst>
              </a:tr>
              <a:tr h="144744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68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Kazne, upravne mjere i ostali prihodi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728.891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728.891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479596198"/>
                  </a:ext>
                </a:extLst>
              </a:tr>
              <a:tr h="144744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Ukupno prihodi poslovanja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162.515.247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163.533.035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891306530"/>
                  </a:ext>
                </a:extLst>
              </a:tr>
              <a:tr h="14474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900" b="1" i="0" u="sng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Prihodi od prodaje nefinancijske imovine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 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 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23400"/>
                  </a:ext>
                </a:extLst>
              </a:tr>
              <a:tr h="246063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71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Prihodi od prodaje ne proizvedene dugotrajne imovine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4.631.200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4.701.200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635524945"/>
                  </a:ext>
                </a:extLst>
              </a:tr>
              <a:tr h="246063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72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Prihodi od prodaje proizvedene dugotrajne imovine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6.617.234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7.831.985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173974124"/>
                  </a:ext>
                </a:extLst>
              </a:tr>
              <a:tr h="243308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 7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Ukupno prihodi od prodaje nefinancijske imovine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11.248.434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12.533.185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628885620"/>
                  </a:ext>
                </a:extLst>
              </a:tr>
              <a:tr h="14474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900" b="1" i="0" u="sng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Primici od financijske imovine i zaduživanja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 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 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8499741"/>
                  </a:ext>
                </a:extLst>
              </a:tr>
              <a:tr h="144744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84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Primici od zaduživanja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0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0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593335476"/>
                  </a:ext>
                </a:extLst>
              </a:tr>
              <a:tr h="246063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 8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Ukupno primici od financijske imovine i zaduživanja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0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0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691997741"/>
                  </a:ext>
                </a:extLst>
              </a:tr>
              <a:tr h="14474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900" b="1" i="0" u="sng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Vlastiti izvori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 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 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092537"/>
                  </a:ext>
                </a:extLst>
              </a:tr>
              <a:tr h="280006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92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Raspoloživa sredstva iz prethodnih godina-višak prihoda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20.936.318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23.933.779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204002480"/>
                  </a:ext>
                </a:extLst>
              </a:tr>
              <a:tr h="14474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UKUPNO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194.700.000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200.000.000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72866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6932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8854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461395" y="285226"/>
            <a:ext cx="10050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USPOREDNI PREGLED PLANA PRIHODA I PRIMITAKA GRADA OSIJEKA U 2025. 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2265F3C5-6D66-6BED-F8ED-25628B17444B}"/>
              </a:ext>
            </a:extLst>
          </p:cNvPr>
          <p:cNvSpPr txBox="1"/>
          <p:nvPr/>
        </p:nvSpPr>
        <p:spPr>
          <a:xfrm>
            <a:off x="662729" y="1551963"/>
            <a:ext cx="105952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endParaRPr lang="hr-HR" sz="16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7F2DEF08-CC6C-EE61-3143-9FD5EDE281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439" y="833514"/>
            <a:ext cx="7580671" cy="333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5524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9427"/>
            <a:ext cx="12369284" cy="6956854"/>
          </a:xfrm>
          <a:prstGeom prst="rect">
            <a:avLst/>
          </a:prstGeom>
          <a:gradFill>
            <a:gsLst>
              <a:gs pos="0">
                <a:srgbClr val="DAE3F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546957" y="80961"/>
            <a:ext cx="9673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POVEĆANJE/SMANJENJE RASHODA I IZDATAKA PO OSNOVNIM SKUPINAMA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2265F3C5-6D66-6BED-F8ED-25628B17444B}"/>
              </a:ext>
            </a:extLst>
          </p:cNvPr>
          <p:cNvSpPr txBox="1"/>
          <p:nvPr/>
        </p:nvSpPr>
        <p:spPr>
          <a:xfrm>
            <a:off x="587229" y="935643"/>
            <a:ext cx="106707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  <p:graphicFrame>
        <p:nvGraphicFramePr>
          <p:cNvPr id="10" name="Grafikon 9">
            <a:extLst>
              <a:ext uri="{FF2B5EF4-FFF2-40B4-BE49-F238E27FC236}">
                <a16:creationId xmlns:a16="http://schemas.microsoft.com/office/drawing/2014/main" id="{418D15CA-63F9-BBE4-AE5C-A4CB9C1E9CE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4758487"/>
              </p:ext>
            </p:extLst>
          </p:nvPr>
        </p:nvGraphicFramePr>
        <p:xfrm>
          <a:off x="4177717" y="1984122"/>
          <a:ext cx="4026716" cy="2522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Tablica 6">
            <a:extLst>
              <a:ext uri="{FF2B5EF4-FFF2-40B4-BE49-F238E27FC236}">
                <a16:creationId xmlns:a16="http://schemas.microsoft.com/office/drawing/2014/main" id="{F6C10BBA-11AD-C226-9A8C-CA010A9232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3839807"/>
              </p:ext>
            </p:extLst>
          </p:nvPr>
        </p:nvGraphicFramePr>
        <p:xfrm>
          <a:off x="933974" y="481672"/>
          <a:ext cx="6699624" cy="4034315"/>
        </p:xfrm>
        <a:graphic>
          <a:graphicData uri="http://schemas.openxmlformats.org/drawingml/2006/table">
            <a:tbl>
              <a:tblPr/>
              <a:tblGrid>
                <a:gridCol w="387673">
                  <a:extLst>
                    <a:ext uri="{9D8B030D-6E8A-4147-A177-3AD203B41FA5}">
                      <a16:colId xmlns:a16="http://schemas.microsoft.com/office/drawing/2014/main" val="4035539585"/>
                    </a:ext>
                  </a:extLst>
                </a:gridCol>
                <a:gridCol w="3370955">
                  <a:extLst>
                    <a:ext uri="{9D8B030D-6E8A-4147-A177-3AD203B41FA5}">
                      <a16:colId xmlns:a16="http://schemas.microsoft.com/office/drawing/2014/main" val="809985590"/>
                    </a:ext>
                  </a:extLst>
                </a:gridCol>
                <a:gridCol w="1514168">
                  <a:extLst>
                    <a:ext uri="{9D8B030D-6E8A-4147-A177-3AD203B41FA5}">
                      <a16:colId xmlns:a16="http://schemas.microsoft.com/office/drawing/2014/main" val="2043683799"/>
                    </a:ext>
                  </a:extLst>
                </a:gridCol>
                <a:gridCol w="1426828">
                  <a:extLst>
                    <a:ext uri="{9D8B030D-6E8A-4147-A177-3AD203B41FA5}">
                      <a16:colId xmlns:a16="http://schemas.microsoft.com/office/drawing/2014/main" val="1923159970"/>
                    </a:ext>
                  </a:extLst>
                </a:gridCol>
              </a:tblGrid>
              <a:tr h="26647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GRAD OSIJEK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Tekući plan 2025.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Izmjene i dopune 2025.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5769049"/>
                  </a:ext>
                </a:extLst>
              </a:tr>
              <a:tr h="13690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900" b="1" i="0" u="sng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Rashodi poslovanja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EUR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EUR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6672465"/>
                  </a:ext>
                </a:extLst>
              </a:tr>
              <a:tr h="136905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31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Rashodi za zaposlene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65.608.151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65.608.151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59420127"/>
                  </a:ext>
                </a:extLst>
              </a:tr>
              <a:tr h="136905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32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Materijalni rashodi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38.142.244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38.980.253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642444371"/>
                  </a:ext>
                </a:extLst>
              </a:tr>
              <a:tr h="136905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34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Financijski rashodi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463.589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414.819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749333422"/>
                  </a:ext>
                </a:extLst>
              </a:tr>
              <a:tr h="136905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35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Subvencije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13.991.920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13.390.091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356206128"/>
                  </a:ext>
                </a:extLst>
              </a:tr>
              <a:tr h="200742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36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Pomoći dane u inozemstvo i unutar općeg proračuna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1.483.915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1.482.545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900415059"/>
                  </a:ext>
                </a:extLst>
              </a:tr>
              <a:tr h="266470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37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Naknade građanima i kućanstvima na temelju osiguranja i druge naknade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4.279.954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4.884.954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753314103"/>
                  </a:ext>
                </a:extLst>
              </a:tr>
              <a:tr h="169951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38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Ostali rashodi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9.101.792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9.316.672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92824364"/>
                  </a:ext>
                </a:extLst>
              </a:tr>
              <a:tr h="136905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 3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  <a:t>Ukupno Rashodi poslovanja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  <a:t>133.071.565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  <a:t>134.077.485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229531702"/>
                  </a:ext>
                </a:extLst>
              </a:tr>
              <a:tr h="13690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900" b="1" i="0" u="sng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Rashodi za nabavu nefinancijske imovine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1215286"/>
                  </a:ext>
                </a:extLst>
              </a:tr>
              <a:tr h="200742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41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Rashodi za nabavu neproizvedene dugotrajne imovine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9.899.191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11.458.681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501872109"/>
                  </a:ext>
                </a:extLst>
              </a:tr>
              <a:tr h="200742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42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Rashodi za nabavu proizvedene dugotrajne imovine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19.943.253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20.611.068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065734449"/>
                  </a:ext>
                </a:extLst>
              </a:tr>
              <a:tr h="200742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45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9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Rashodi za dodatna ulaganja na nefinancijskoj imovini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27.168.029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27.234.794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344398250"/>
                  </a:ext>
                </a:extLst>
              </a:tr>
              <a:tr h="200742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 4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1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Ukupno Rashodi za nabavu nefinancijske imovine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57.010.474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59.304.554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253294940"/>
                  </a:ext>
                </a:extLst>
              </a:tr>
              <a:tr h="19484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900" b="1" i="0" u="sng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Izdaci za financijsku imovinu i otplate zajmova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8917053"/>
                  </a:ext>
                </a:extLst>
              </a:tr>
              <a:tr h="136905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53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Izdaci za dionice i udjele u glavnici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0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2.000.000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496918112"/>
                  </a:ext>
                </a:extLst>
              </a:tr>
              <a:tr h="200742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54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Izdaci za otplatu glavnice primljenih kredita i zajmova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4.455.150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4.455.150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362510056"/>
                  </a:ext>
                </a:extLst>
              </a:tr>
              <a:tr h="266470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 5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900" b="1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Ukupno Izdaci za financijsku imovinu i otplate zajmova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4.455.150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6.455.150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391075571"/>
                  </a:ext>
                </a:extLst>
              </a:tr>
              <a:tr h="13690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900" b="1" i="0" u="sng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Vlastiti izvori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7459274"/>
                  </a:ext>
                </a:extLst>
              </a:tr>
              <a:tr h="200742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 92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Pokriće prenesenog manjka iz ranijih godina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162.810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162.810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004957757"/>
                  </a:ext>
                </a:extLst>
              </a:tr>
              <a:tr h="13690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UKUPNO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194.700.000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200.000.000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82811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1262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7284" y="-49427"/>
            <a:ext cx="12369284" cy="6956854"/>
          </a:xfrm>
          <a:prstGeom prst="rect">
            <a:avLst/>
          </a:prstGeom>
        </p:spPr>
      </p:pic>
      <p:graphicFrame>
        <p:nvGraphicFramePr>
          <p:cNvPr id="10" name="Grafikon 9">
            <a:extLst>
              <a:ext uri="{FF2B5EF4-FFF2-40B4-BE49-F238E27FC236}">
                <a16:creationId xmlns:a16="http://schemas.microsoft.com/office/drawing/2014/main" id="{418D15CA-63F9-BBE4-AE5C-A4CB9C1E9CEE}"/>
              </a:ext>
            </a:extLst>
          </p:cNvPr>
          <p:cNvGraphicFramePr>
            <a:graphicFrameLocks/>
          </p:cNvGraphicFramePr>
          <p:nvPr/>
        </p:nvGraphicFramePr>
        <p:xfrm>
          <a:off x="3665990" y="2751589"/>
          <a:ext cx="4018326" cy="1954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kstniOkvir 5">
            <a:extLst>
              <a:ext uri="{FF2B5EF4-FFF2-40B4-BE49-F238E27FC236}">
                <a16:creationId xmlns:a16="http://schemas.microsoft.com/office/drawing/2014/main" id="{3CC7D107-F475-0437-10BC-A75893C3A5A3}"/>
              </a:ext>
            </a:extLst>
          </p:cNvPr>
          <p:cNvSpPr txBox="1"/>
          <p:nvPr/>
        </p:nvSpPr>
        <p:spPr>
          <a:xfrm>
            <a:off x="587229" y="6211669"/>
            <a:ext cx="105795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b="1" dirty="0">
              <a:solidFill>
                <a:schemeClr val="bg1"/>
              </a:solidFill>
              <a:latin typeface="Montserrat" panose="00000500000000000000" pitchFamily="2" charset="-18"/>
            </a:endParaRPr>
          </a:p>
        </p:txBody>
      </p:sp>
      <p:graphicFrame>
        <p:nvGraphicFramePr>
          <p:cNvPr id="3" name="Grafikon 2">
            <a:extLst>
              <a:ext uri="{FF2B5EF4-FFF2-40B4-BE49-F238E27FC236}">
                <a16:creationId xmlns:a16="http://schemas.microsoft.com/office/drawing/2014/main" id="{74D94B48-D11A-80EA-6CB6-5B034016D79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9512637"/>
              </p:ext>
            </p:extLst>
          </p:nvPr>
        </p:nvGraphicFramePr>
        <p:xfrm>
          <a:off x="989901" y="1208015"/>
          <a:ext cx="8094895" cy="34227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Grafikon 4">
            <a:extLst>
              <a:ext uri="{FF2B5EF4-FFF2-40B4-BE49-F238E27FC236}">
                <a16:creationId xmlns:a16="http://schemas.microsoft.com/office/drawing/2014/main" id="{E46CD154-B4A6-AB5D-0E2C-D67050847EE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6306193"/>
              </p:ext>
            </p:extLst>
          </p:nvPr>
        </p:nvGraphicFramePr>
        <p:xfrm>
          <a:off x="1392571" y="1054717"/>
          <a:ext cx="6912529" cy="32943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TekstniOkvir 8">
            <a:extLst>
              <a:ext uri="{FF2B5EF4-FFF2-40B4-BE49-F238E27FC236}">
                <a16:creationId xmlns:a16="http://schemas.microsoft.com/office/drawing/2014/main" id="{B814C2AB-A338-6946-FD72-652E5C2E2649}"/>
              </a:ext>
            </a:extLst>
          </p:cNvPr>
          <p:cNvSpPr txBox="1"/>
          <p:nvPr/>
        </p:nvSpPr>
        <p:spPr>
          <a:xfrm>
            <a:off x="587229" y="466726"/>
            <a:ext cx="10444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USPOREDNI PREGLED PLANA RASHODA I IZDATAKA GRADA OSIJEKA U 2024. </a:t>
            </a:r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32E65FE9-6FB4-2628-1A36-9C34D3DC24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7229" y="1054717"/>
            <a:ext cx="7888177" cy="309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199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9229" y="-98854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377505" y="498181"/>
            <a:ext cx="9823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KONTAKTI I INFORMACIJE</a:t>
            </a:r>
          </a:p>
        </p:txBody>
      </p:sp>
      <p:graphicFrame>
        <p:nvGraphicFramePr>
          <p:cNvPr id="10" name="Grafikon 9">
            <a:extLst>
              <a:ext uri="{FF2B5EF4-FFF2-40B4-BE49-F238E27FC236}">
                <a16:creationId xmlns:a16="http://schemas.microsoft.com/office/drawing/2014/main" id="{418D15CA-63F9-BBE4-AE5C-A4CB9C1E9CEE}"/>
              </a:ext>
            </a:extLst>
          </p:cNvPr>
          <p:cNvGraphicFramePr>
            <a:graphicFrameLocks/>
          </p:cNvGraphicFramePr>
          <p:nvPr/>
        </p:nvGraphicFramePr>
        <p:xfrm>
          <a:off x="3665990" y="2751589"/>
          <a:ext cx="4018326" cy="1954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kstniOkvir 5">
            <a:extLst>
              <a:ext uri="{FF2B5EF4-FFF2-40B4-BE49-F238E27FC236}">
                <a16:creationId xmlns:a16="http://schemas.microsoft.com/office/drawing/2014/main" id="{3CC7D107-F475-0437-10BC-A75893C3A5A3}"/>
              </a:ext>
            </a:extLst>
          </p:cNvPr>
          <p:cNvSpPr txBox="1"/>
          <p:nvPr/>
        </p:nvSpPr>
        <p:spPr>
          <a:xfrm>
            <a:off x="587229" y="6211669"/>
            <a:ext cx="105795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b="1" dirty="0">
              <a:solidFill>
                <a:schemeClr val="bg1"/>
              </a:solidFill>
              <a:latin typeface="Montserrat" panose="00000500000000000000" pitchFamily="2" charset="-18"/>
            </a:endParaRPr>
          </a:p>
        </p:txBody>
      </p:sp>
      <p:graphicFrame>
        <p:nvGraphicFramePr>
          <p:cNvPr id="3" name="Grafikon 2">
            <a:extLst>
              <a:ext uri="{FF2B5EF4-FFF2-40B4-BE49-F238E27FC236}">
                <a16:creationId xmlns:a16="http://schemas.microsoft.com/office/drawing/2014/main" id="{74D94B48-D11A-80EA-6CB6-5B034016D79D}"/>
              </a:ext>
            </a:extLst>
          </p:cNvPr>
          <p:cNvGraphicFramePr>
            <a:graphicFrameLocks/>
          </p:cNvGraphicFramePr>
          <p:nvPr/>
        </p:nvGraphicFramePr>
        <p:xfrm>
          <a:off x="377505" y="1124125"/>
          <a:ext cx="8707291" cy="35065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Grafikon 4">
            <a:extLst>
              <a:ext uri="{FF2B5EF4-FFF2-40B4-BE49-F238E27FC236}">
                <a16:creationId xmlns:a16="http://schemas.microsoft.com/office/drawing/2014/main" id="{E46CD154-B4A6-AB5D-0E2C-D67050847EE8}"/>
              </a:ext>
            </a:extLst>
          </p:cNvPr>
          <p:cNvGraphicFramePr>
            <a:graphicFrameLocks/>
          </p:cNvGraphicFramePr>
          <p:nvPr/>
        </p:nvGraphicFramePr>
        <p:xfrm>
          <a:off x="520117" y="1208015"/>
          <a:ext cx="7675927" cy="3141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TekstniOkvir 7">
            <a:extLst>
              <a:ext uri="{FF2B5EF4-FFF2-40B4-BE49-F238E27FC236}">
                <a16:creationId xmlns:a16="http://schemas.microsoft.com/office/drawing/2014/main" id="{96EC9EFA-0CFE-E569-8ED1-273B32540313}"/>
              </a:ext>
            </a:extLst>
          </p:cNvPr>
          <p:cNvSpPr txBox="1"/>
          <p:nvPr/>
        </p:nvSpPr>
        <p:spPr>
          <a:xfrm>
            <a:off x="461394" y="1464550"/>
            <a:ext cx="816248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Grad Osijek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Upravni odjel za financije i fondove Europske unije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Odsjek za proračun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Kuhačeva 9, 31000 Osijek</a:t>
            </a:r>
          </a:p>
          <a:p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Proračunski dokumenti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  <a:hlinkClick r:id="rId6"/>
              </a:rPr>
              <a:t>https://www.osijek.hr/proracunski-dokumenti/</a:t>
            </a: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  <a:hlinkClick r:id="rId7"/>
              </a:rPr>
              <a:t>https://www.osijek.hr/gradska-uprava/vazni-dokumenti/</a:t>
            </a: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8196458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BB4E64C075144A97774078E840ADA8" ma:contentTypeVersion="18" ma:contentTypeDescription="Create a new document." ma:contentTypeScope="" ma:versionID="91541d6480aa694e1a685862b6fbaeca">
  <xsd:schema xmlns:xsd="http://www.w3.org/2001/XMLSchema" xmlns:xs="http://www.w3.org/2001/XMLSchema" xmlns:p="http://schemas.microsoft.com/office/2006/metadata/properties" xmlns:ns2="8f68a5de-f7da-44ea-a0a6-768bc904f3ae" xmlns:ns3="6d61b630-1d91-40ab-8e9b-8e9455b049fe" targetNamespace="http://schemas.microsoft.com/office/2006/metadata/properties" ma:root="true" ma:fieldsID="8d8640488a3f4e04f4e0ba6c036ec587" ns2:_="" ns3:_="">
    <xsd:import namespace="8f68a5de-f7da-44ea-a0a6-768bc904f3ae"/>
    <xsd:import namespace="6d61b630-1d91-40ab-8e9b-8e9455b049f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68a5de-f7da-44ea-a0a6-768bc904f3a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7eb9d07a-0eb7-404f-944d-87860595fc45}" ma:internalName="TaxCatchAll" ma:showField="CatchAllData" ma:web="8f68a5de-f7da-44ea-a0a6-768bc904f3a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61b630-1d91-40ab-8e9b-8e9455b049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a674b04e-36ac-4328-96f0-c50880d9691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Location" ma:index="24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d61b630-1d91-40ab-8e9b-8e9455b049fe">
      <Terms xmlns="http://schemas.microsoft.com/office/infopath/2007/PartnerControls"/>
    </lcf76f155ced4ddcb4097134ff3c332f>
    <TaxCatchAll xmlns="8f68a5de-f7da-44ea-a0a6-768bc904f3ae" xsi:nil="true"/>
  </documentManagement>
</p:properties>
</file>

<file path=customXml/itemProps1.xml><?xml version="1.0" encoding="utf-8"?>
<ds:datastoreItem xmlns:ds="http://schemas.openxmlformats.org/officeDocument/2006/customXml" ds:itemID="{175D21FB-62C0-445E-AEBA-8D7146079D60}"/>
</file>

<file path=customXml/itemProps2.xml><?xml version="1.0" encoding="utf-8"?>
<ds:datastoreItem xmlns:ds="http://schemas.openxmlformats.org/officeDocument/2006/customXml" ds:itemID="{AF0F9CB2-D394-4638-AF6E-F9710DDEAD2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EA1AC19-487C-43C3-BE9D-967B39D785D6}">
  <ds:schemaRefs>
    <ds:schemaRef ds:uri="http://schemas.microsoft.com/office/2006/metadata/properties"/>
    <ds:schemaRef ds:uri="http://schemas.microsoft.com/office/infopath/2007/PartnerControls"/>
    <ds:schemaRef ds:uri="6d61b630-1d91-40ab-8e9b-8e9455b049fe"/>
    <ds:schemaRef ds:uri="8f68a5de-f7da-44ea-a0a6-768bc904f3a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2657</TotalTime>
  <Words>805</Words>
  <Application>Microsoft Office PowerPoint</Application>
  <PresentationFormat>Široki zaslon</PresentationFormat>
  <Paragraphs>217</Paragraphs>
  <Slides>9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5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Montserrat</vt:lpstr>
      <vt:lpstr>Wingdings</vt:lpstr>
      <vt:lpstr>Office Theme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 Vinkovic</dc:creator>
  <cp:lastModifiedBy>Andrea Crnković</cp:lastModifiedBy>
  <cp:revision>9</cp:revision>
  <dcterms:created xsi:type="dcterms:W3CDTF">2023-03-21T14:01:40Z</dcterms:created>
  <dcterms:modified xsi:type="dcterms:W3CDTF">2025-04-11T11:43:47Z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0x01010056BB4E64C075144A97774078E840ADA8</vt:lpwstr>
  </property>
  <property fmtid="{D5CDD505-2E9C-101B-9397-08002B2CF9AE}" pid="3" name="MediaServiceImageTags">
    <vt:lpwstr/>
  </property>
</Properties>
</file>