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72" r:id="rId9"/>
    <p:sldId id="265" r:id="rId10"/>
    <p:sldId id="262" r:id="rId11"/>
    <p:sldId id="268" r:id="rId12"/>
    <p:sldId id="270" r:id="rId13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BC0"/>
    <a:srgbClr val="DAE3F3"/>
    <a:srgbClr val="CCECFF"/>
    <a:srgbClr val="004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ijetli stil 2 - Isticanj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rednji stil 4 - Isticanj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12" d="100"/>
          <a:sy n="112" d="100"/>
        </p:scale>
        <p:origin x="51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Crnković" userId="56356317-2087-452b-982a-e8e387ab59e1" providerId="ADAL" clId="{FDEE8DE1-92D5-4AB5-9F4D-C83B81A7A4AC}"/>
    <pc:docChg chg="undo custSel modSld">
      <pc:chgData name="Andrea Crnković" userId="56356317-2087-452b-982a-e8e387ab59e1" providerId="ADAL" clId="{FDEE8DE1-92D5-4AB5-9F4D-C83B81A7A4AC}" dt="2024-12-09T13:36:14.659" v="871"/>
      <pc:docMkLst>
        <pc:docMk/>
      </pc:docMkLst>
      <pc:sldChg chg="modSp mod">
        <pc:chgData name="Andrea Crnković" userId="56356317-2087-452b-982a-e8e387ab59e1" providerId="ADAL" clId="{FDEE8DE1-92D5-4AB5-9F4D-C83B81A7A4AC}" dt="2024-12-05T13:42:55.139" v="17" actId="20577"/>
        <pc:sldMkLst>
          <pc:docMk/>
          <pc:sldMk cId="3065717341" sldId="256"/>
        </pc:sldMkLst>
      </pc:sldChg>
      <pc:sldChg chg="modSp mod">
        <pc:chgData name="Andrea Crnković" userId="56356317-2087-452b-982a-e8e387ab59e1" providerId="ADAL" clId="{FDEE8DE1-92D5-4AB5-9F4D-C83B81A7A4AC}" dt="2024-12-05T13:48:00.024" v="247" actId="14100"/>
        <pc:sldMkLst>
          <pc:docMk/>
          <pc:sldMk cId="3073556290" sldId="258"/>
        </pc:sldMkLst>
      </pc:sldChg>
      <pc:sldChg chg="modSp mod">
        <pc:chgData name="Andrea Crnković" userId="56356317-2087-452b-982a-e8e387ab59e1" providerId="ADAL" clId="{FDEE8DE1-92D5-4AB5-9F4D-C83B81A7A4AC}" dt="2024-12-05T13:55:36.144" v="463" actId="20577"/>
        <pc:sldMkLst>
          <pc:docMk/>
          <pc:sldMk cId="1533232375" sldId="259"/>
        </pc:sldMkLst>
      </pc:sldChg>
      <pc:sldChg chg="modSp mod">
        <pc:chgData name="Andrea Crnković" userId="56356317-2087-452b-982a-e8e387ab59e1" providerId="ADAL" clId="{FDEE8DE1-92D5-4AB5-9F4D-C83B81A7A4AC}" dt="2024-12-05T14:00:14.398" v="665" actId="20577"/>
        <pc:sldMkLst>
          <pc:docMk/>
          <pc:sldMk cId="2982849108" sldId="260"/>
        </pc:sldMkLst>
      </pc:sldChg>
      <pc:sldChg chg="addSp delSp modSp mod">
        <pc:chgData name="Andrea Crnković" userId="56356317-2087-452b-982a-e8e387ab59e1" providerId="ADAL" clId="{FDEE8DE1-92D5-4AB5-9F4D-C83B81A7A4AC}" dt="2024-12-09T13:36:14.659" v="871"/>
        <pc:sldMkLst>
          <pc:docMk/>
          <pc:sldMk cId="3081262649" sldId="262"/>
        </pc:sldMkLst>
      </pc:sldChg>
      <pc:sldChg chg="addSp delSp modSp mod">
        <pc:chgData name="Andrea Crnković" userId="56356317-2087-452b-982a-e8e387ab59e1" providerId="ADAL" clId="{FDEE8DE1-92D5-4AB5-9F4D-C83B81A7A4AC}" dt="2024-12-09T12:51:20.294" v="787" actId="2711"/>
        <pc:sldMkLst>
          <pc:docMk/>
          <pc:sldMk cId="993552463" sldId="265"/>
        </pc:sldMkLst>
      </pc:sldChg>
      <pc:sldChg chg="addSp delSp modSp mod">
        <pc:chgData name="Andrea Crnković" userId="56356317-2087-452b-982a-e8e387ab59e1" providerId="ADAL" clId="{FDEE8DE1-92D5-4AB5-9F4D-C83B81A7A4AC}" dt="2024-12-09T13:34:49.012" v="870" actId="113"/>
        <pc:sldMkLst>
          <pc:docMk/>
          <pc:sldMk cId="206119950" sldId="268"/>
        </pc:sldMkLst>
      </pc:sldChg>
      <pc:sldChg chg="addSp delSp modSp mod">
        <pc:chgData name="Andrea Crnković" userId="56356317-2087-452b-982a-e8e387ab59e1" providerId="ADAL" clId="{FDEE8DE1-92D5-4AB5-9F4D-C83B81A7A4AC}" dt="2024-12-05T14:31:27.881" v="777" actId="572"/>
        <pc:sldMkLst>
          <pc:docMk/>
          <pc:sldMk cId="4136932271" sldId="272"/>
        </pc:sldMkLst>
      </pc:sldChg>
    </pc:docChg>
  </pc:docChgLst>
  <pc:docChgLst>
    <pc:chgData name="Jasna Delija" userId="42cf7065-4aac-4e05-a490-444d19b24569" providerId="ADAL" clId="{A7D48AEB-FEA9-4316-B3EA-58B1AF5F975B}"/>
    <pc:docChg chg="undo custSel modSld">
      <pc:chgData name="Jasna Delija" userId="42cf7065-4aac-4e05-a490-444d19b24569" providerId="ADAL" clId="{A7D48AEB-FEA9-4316-B3EA-58B1AF5F975B}" dt="2025-07-03T10:35:15.826" v="301" actId="20577"/>
      <pc:docMkLst>
        <pc:docMk/>
      </pc:docMkLst>
      <pc:sldChg chg="modSp mod">
        <pc:chgData name="Jasna Delija" userId="42cf7065-4aac-4e05-a490-444d19b24569" providerId="ADAL" clId="{A7D48AEB-FEA9-4316-B3EA-58B1AF5F975B}" dt="2025-07-03T06:50:47.944" v="21" actId="20577"/>
        <pc:sldMkLst>
          <pc:docMk/>
          <pc:sldMk cId="3065717341" sldId="256"/>
        </pc:sldMkLst>
        <pc:spChg chg="mod">
          <ac:chgData name="Jasna Delija" userId="42cf7065-4aac-4e05-a490-444d19b24569" providerId="ADAL" clId="{A7D48AEB-FEA9-4316-B3EA-58B1AF5F975B}" dt="2025-07-03T06:50:47.944" v="21" actId="20577"/>
          <ac:spMkLst>
            <pc:docMk/>
            <pc:sldMk cId="3065717341" sldId="256"/>
            <ac:spMk id="3" creationId="{D3FAE861-246C-40DC-3418-9E6DFDE80DFC}"/>
          </ac:spMkLst>
        </pc:spChg>
        <pc:spChg chg="mod">
          <ac:chgData name="Jasna Delija" userId="42cf7065-4aac-4e05-a490-444d19b24569" providerId="ADAL" clId="{A7D48AEB-FEA9-4316-B3EA-58B1AF5F975B}" dt="2025-07-03T06:50:36.856" v="1" actId="20577"/>
          <ac:spMkLst>
            <pc:docMk/>
            <pc:sldMk cId="3065717341" sldId="256"/>
            <ac:spMk id="8" creationId="{FA13BA7C-2664-75E6-E7FD-25880E4E888A}"/>
          </ac:spMkLst>
        </pc:spChg>
      </pc:sldChg>
      <pc:sldChg chg="modSp mod">
        <pc:chgData name="Jasna Delija" userId="42cf7065-4aac-4e05-a490-444d19b24569" providerId="ADAL" clId="{A7D48AEB-FEA9-4316-B3EA-58B1AF5F975B}" dt="2025-07-03T10:35:15.826" v="301" actId="20577"/>
        <pc:sldMkLst>
          <pc:docMk/>
          <pc:sldMk cId="1533232375" sldId="259"/>
        </pc:sldMkLst>
        <pc:spChg chg="mod">
          <ac:chgData name="Jasna Delija" userId="42cf7065-4aac-4e05-a490-444d19b24569" providerId="ADAL" clId="{A7D48AEB-FEA9-4316-B3EA-58B1AF5F975B}" dt="2025-07-03T10:35:15.826" v="301" actId="20577"/>
          <ac:spMkLst>
            <pc:docMk/>
            <pc:sldMk cId="1533232375" sldId="259"/>
            <ac:spMk id="2" creationId="{1D0B6310-3559-26D7-BBF6-4245847B7207}"/>
          </ac:spMkLst>
        </pc:spChg>
        <pc:spChg chg="mod">
          <ac:chgData name="Jasna Delija" userId="42cf7065-4aac-4e05-a490-444d19b24569" providerId="ADAL" clId="{A7D48AEB-FEA9-4316-B3EA-58B1AF5F975B}" dt="2025-07-03T09:27:39.477" v="138" actId="20577"/>
          <ac:spMkLst>
            <pc:docMk/>
            <pc:sldMk cId="1533232375" sldId="259"/>
            <ac:spMk id="3" creationId="{2265F3C5-6D66-6BED-F8ED-25628B17444B}"/>
          </ac:spMkLst>
        </pc:spChg>
        <pc:spChg chg="mod">
          <ac:chgData name="Jasna Delija" userId="42cf7065-4aac-4e05-a490-444d19b24569" providerId="ADAL" clId="{A7D48AEB-FEA9-4316-B3EA-58B1AF5F975B}" dt="2025-07-03T09:17:49.891" v="31" actId="20577"/>
          <ac:spMkLst>
            <pc:docMk/>
            <pc:sldMk cId="1533232375" sldId="259"/>
            <ac:spMk id="7" creationId="{8F10A95F-EFD0-E3B6-85EA-24D1834AB5CD}"/>
          </ac:spMkLst>
        </pc:spChg>
      </pc:sldChg>
      <pc:sldChg chg="modSp mod">
        <pc:chgData name="Jasna Delija" userId="42cf7065-4aac-4e05-a490-444d19b24569" providerId="ADAL" clId="{A7D48AEB-FEA9-4316-B3EA-58B1AF5F975B}" dt="2025-07-03T09:18:16.557" v="33" actId="20577"/>
        <pc:sldMkLst>
          <pc:docMk/>
          <pc:sldMk cId="2982849108" sldId="260"/>
        </pc:sldMkLst>
        <pc:spChg chg="mod">
          <ac:chgData name="Jasna Delija" userId="42cf7065-4aac-4e05-a490-444d19b24569" providerId="ADAL" clId="{A7D48AEB-FEA9-4316-B3EA-58B1AF5F975B}" dt="2025-07-03T09:18:16.557" v="33" actId="20577"/>
          <ac:spMkLst>
            <pc:docMk/>
            <pc:sldMk cId="2982849108" sldId="260"/>
            <ac:spMk id="2" creationId="{1D0B6310-3559-26D7-BBF6-4245847B7207}"/>
          </ac:spMkLst>
        </pc:spChg>
      </pc:sldChg>
      <pc:sldChg chg="modSp mod">
        <pc:chgData name="Jasna Delija" userId="42cf7065-4aac-4e05-a490-444d19b24569" providerId="ADAL" clId="{A7D48AEB-FEA9-4316-B3EA-58B1AF5F975B}" dt="2025-07-03T10:08:56.700" v="263" actId="255"/>
        <pc:sldMkLst>
          <pc:docMk/>
          <pc:sldMk cId="3081262649" sldId="262"/>
        </pc:sldMkLst>
        <pc:graphicFrameChg chg="mod modGraphic">
          <ac:chgData name="Jasna Delija" userId="42cf7065-4aac-4e05-a490-444d19b24569" providerId="ADAL" clId="{A7D48AEB-FEA9-4316-B3EA-58B1AF5F975B}" dt="2025-07-03T10:08:56.700" v="263" actId="255"/>
          <ac:graphicFrameMkLst>
            <pc:docMk/>
            <pc:sldMk cId="3081262649" sldId="262"/>
            <ac:graphicFrameMk id="7" creationId="{F6C10BBA-11AD-C226-9A8C-CA010A92326B}"/>
          </ac:graphicFrameMkLst>
        </pc:graphicFrameChg>
      </pc:sldChg>
      <pc:sldChg chg="addSp delSp modSp mod">
        <pc:chgData name="Jasna Delija" userId="42cf7065-4aac-4e05-a490-444d19b24569" providerId="ADAL" clId="{A7D48AEB-FEA9-4316-B3EA-58B1AF5F975B}" dt="2025-07-03T10:21:04.649" v="299" actId="14100"/>
        <pc:sldMkLst>
          <pc:docMk/>
          <pc:sldMk cId="993552463" sldId="265"/>
        </pc:sldMkLst>
        <pc:spChg chg="mod">
          <ac:chgData name="Jasna Delija" userId="42cf7065-4aac-4e05-a490-444d19b24569" providerId="ADAL" clId="{A7D48AEB-FEA9-4316-B3EA-58B1AF5F975B}" dt="2025-07-03T10:05:30.825" v="248" actId="20577"/>
          <ac:spMkLst>
            <pc:docMk/>
            <pc:sldMk cId="993552463" sldId="265"/>
            <ac:spMk id="2" creationId="{1D0B6310-3559-26D7-BBF6-4245847B7207}"/>
          </ac:spMkLst>
        </pc:spChg>
        <pc:graphicFrameChg chg="add mod">
          <ac:chgData name="Jasna Delija" userId="42cf7065-4aac-4e05-a490-444d19b24569" providerId="ADAL" clId="{A7D48AEB-FEA9-4316-B3EA-58B1AF5F975B}" dt="2025-07-03T10:21:04.649" v="299" actId="14100"/>
          <ac:graphicFrameMkLst>
            <pc:docMk/>
            <pc:sldMk cId="993552463" sldId="265"/>
            <ac:graphicFrameMk id="8" creationId="{8706D261-9587-4B7D-BBBD-36B5C69AFA5F}"/>
          </ac:graphicFrameMkLst>
        </pc:graphicFrameChg>
      </pc:sldChg>
      <pc:sldChg chg="delSp modSp mod">
        <pc:chgData name="Jasna Delija" userId="42cf7065-4aac-4e05-a490-444d19b24569" providerId="ADAL" clId="{A7D48AEB-FEA9-4316-B3EA-58B1AF5F975B}" dt="2025-07-03T09:57:07.790" v="245" actId="478"/>
        <pc:sldMkLst>
          <pc:docMk/>
          <pc:sldMk cId="206119950" sldId="268"/>
        </pc:sldMkLst>
        <pc:spChg chg="mod">
          <ac:chgData name="Jasna Delija" userId="42cf7065-4aac-4e05-a490-444d19b24569" providerId="ADAL" clId="{A7D48AEB-FEA9-4316-B3EA-58B1AF5F975B}" dt="2025-07-03T09:18:29.423" v="35" actId="20577"/>
          <ac:spMkLst>
            <pc:docMk/>
            <pc:sldMk cId="206119950" sldId="268"/>
            <ac:spMk id="9" creationId="{B814C2AB-A338-6946-FD72-652E5C2E2649}"/>
          </ac:spMkLst>
        </pc:spChg>
      </pc:sldChg>
      <pc:sldChg chg="modSp mod">
        <pc:chgData name="Jasna Delija" userId="42cf7065-4aac-4e05-a490-444d19b24569" providerId="ADAL" clId="{A7D48AEB-FEA9-4316-B3EA-58B1AF5F975B}" dt="2025-07-03T10:20:25.787" v="291" actId="2711"/>
        <pc:sldMkLst>
          <pc:docMk/>
          <pc:sldMk cId="4136932271" sldId="272"/>
        </pc:sldMkLst>
        <pc:graphicFrameChg chg="mod modGraphic">
          <ac:chgData name="Jasna Delija" userId="42cf7065-4aac-4e05-a490-444d19b24569" providerId="ADAL" clId="{A7D48AEB-FEA9-4316-B3EA-58B1AF5F975B}" dt="2025-07-03T10:20:25.787" v="291" actId="2711"/>
          <ac:graphicFrameMkLst>
            <pc:docMk/>
            <pc:sldMk cId="4136932271" sldId="272"/>
            <ac:graphicFrameMk id="10" creationId="{5C088D6E-C953-B443-F5E3-6DFA4818EC67}"/>
          </ac:graphicFrameMkLst>
        </pc:graphicFrameChg>
      </pc:sldChg>
    </pc:docChg>
  </pc:docChgLst>
  <pc:docChgLst>
    <pc:chgData name="Andrea Crnković" userId="56356317-2087-452b-982a-e8e387ab59e1" providerId="ADAL" clId="{FB584368-6932-4A06-8957-6F6D8AC6934B}"/>
    <pc:docChg chg="modSld">
      <pc:chgData name="Andrea Crnković" userId="56356317-2087-452b-982a-e8e387ab59e1" providerId="ADAL" clId="{FB584368-6932-4A06-8957-6F6D8AC6934B}" dt="2025-07-11T11:53:21.793" v="310" actId="20577"/>
      <pc:docMkLst>
        <pc:docMk/>
      </pc:docMkLst>
      <pc:sldChg chg="modSp mod">
        <pc:chgData name="Andrea Crnković" userId="56356317-2087-452b-982a-e8e387ab59e1" providerId="ADAL" clId="{FB584368-6932-4A06-8957-6F6D8AC6934B}" dt="2025-07-11T11:52:24.449" v="282" actId="20577"/>
        <pc:sldMkLst>
          <pc:docMk/>
          <pc:sldMk cId="2982849108" sldId="260"/>
        </pc:sldMkLst>
        <pc:spChg chg="mod">
          <ac:chgData name="Andrea Crnković" userId="56356317-2087-452b-982a-e8e387ab59e1" providerId="ADAL" clId="{FB584368-6932-4A06-8957-6F6D8AC6934B}" dt="2025-07-11T11:52:24.449" v="282" actId="20577"/>
          <ac:spMkLst>
            <pc:docMk/>
            <pc:sldMk cId="2982849108" sldId="260"/>
            <ac:spMk id="3" creationId="{2265F3C5-6D66-6BED-F8ED-25628B17444B}"/>
          </ac:spMkLst>
        </pc:spChg>
      </pc:sldChg>
      <pc:sldChg chg="modSp mod">
        <pc:chgData name="Andrea Crnković" userId="56356317-2087-452b-982a-e8e387ab59e1" providerId="ADAL" clId="{FB584368-6932-4A06-8957-6F6D8AC6934B}" dt="2025-07-11T11:53:21.793" v="310" actId="20577"/>
        <pc:sldMkLst>
          <pc:docMk/>
          <pc:sldMk cId="1819645884" sldId="270"/>
        </pc:sldMkLst>
        <pc:spChg chg="mod">
          <ac:chgData name="Andrea Crnković" userId="56356317-2087-452b-982a-e8e387ab59e1" providerId="ADAL" clId="{FB584368-6932-4A06-8957-6F6D8AC6934B}" dt="2025-07-11T11:53:21.793" v="310" actId="20577"/>
          <ac:spMkLst>
            <pc:docMk/>
            <pc:sldMk cId="1819645884" sldId="270"/>
            <ac:spMk id="8" creationId="{96EC9EFA-0CFE-E569-8ED1-273B3254031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pP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Usporedni pregled izmjena prihoda/primitaka Grada Osijeka</a:t>
            </a:r>
          </a:p>
        </c:rich>
      </c:tx>
      <c:layout>
        <c:manualLayout>
          <c:xMode val="edge"/>
          <c:yMode val="edge"/>
          <c:x val="0.15905027074318415"/>
          <c:y val="9.2378752886836026E-3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TEKUĆI PLAN 2025.</c:v>
          </c:tx>
          <c:invertIfNegative val="0"/>
          <c:cat>
            <c:numRef>
              <c:f>'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 Graf prihodi'!$C$2:$C$10</c:f>
              <c:numCache>
                <c:formatCode>#,##0.00</c:formatCode>
                <c:ptCount val="9"/>
                <c:pt idx="0">
                  <c:v>71262825.909999996</c:v>
                </c:pt>
                <c:pt idx="1">
                  <c:v>70276317.75</c:v>
                </c:pt>
                <c:pt idx="2">
                  <c:v>3364009</c:v>
                </c:pt>
                <c:pt idx="3">
                  <c:v>16713202</c:v>
                </c:pt>
                <c:pt idx="4">
                  <c:v>1187790</c:v>
                </c:pt>
                <c:pt idx="5">
                  <c:v>728891</c:v>
                </c:pt>
                <c:pt idx="6">
                  <c:v>4701200</c:v>
                </c:pt>
                <c:pt idx="7">
                  <c:v>7831985</c:v>
                </c:pt>
                <c:pt idx="8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11-4A34-A188-B32A270C37A4}"/>
            </c:ext>
          </c:extLst>
        </c:ser>
        <c:ser>
          <c:idx val="1"/>
          <c:order val="1"/>
          <c:tx>
            <c:v>REBALANS II. 2025.</c:v>
          </c:tx>
          <c:invertIfNegative val="0"/>
          <c:cat>
            <c:numRef>
              <c:f>'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 Graf prihodi'!$D$2:$D$10</c:f>
              <c:numCache>
                <c:formatCode>#,##0.00</c:formatCode>
                <c:ptCount val="9"/>
                <c:pt idx="0">
                  <c:v>75416424.930000007</c:v>
                </c:pt>
                <c:pt idx="1">
                  <c:v>69317725.5</c:v>
                </c:pt>
                <c:pt idx="2">
                  <c:v>3244009</c:v>
                </c:pt>
                <c:pt idx="3">
                  <c:v>16812963.949999999</c:v>
                </c:pt>
                <c:pt idx="4">
                  <c:v>1288086.44</c:v>
                </c:pt>
                <c:pt idx="5">
                  <c:v>754891</c:v>
                </c:pt>
                <c:pt idx="6">
                  <c:v>1577330</c:v>
                </c:pt>
                <c:pt idx="7">
                  <c:v>8007705.7599999998</c:v>
                </c:pt>
                <c:pt idx="8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11-4A34-A188-B32A270C37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8194127"/>
        <c:axId val="1"/>
        <c:axId val="0"/>
      </c:bar3DChart>
      <c:catAx>
        <c:axId val="708194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270000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sr-Latn-R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sr-Latn-RS"/>
          </a:p>
        </c:txPr>
        <c:crossAx val="708194127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08858DA9-9B4E-4BBB-924D-32DD080BE72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6914286" cy="4561905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6166C-4CDE-C8DE-5BA2-08E7C7194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727D2-0FF6-C659-501B-AD33A8B89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71EF-AC4A-BAF3-5C6E-24C7C0DF0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D8A5-5E15-C599-D19C-0E7381DD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3D18-0AB0-337E-C40A-C0003B3F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406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2686-BC0A-FA93-741C-764665EB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4BD36-903C-69E0-3494-C8A04B992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6D148-98FA-8854-F84A-7AA99D1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14341-9A43-5FEE-3F55-630D4D996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E2A14-FD77-5425-D5CE-A30625DF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93032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25A33-DDD9-04A6-9ADF-14E354A79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B8C38-7875-C25A-68D5-F218770A0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89907-2C6B-79C6-A5DA-424E527F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B522-2273-CA4A-6DB9-401F5913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8BE67-206D-34FA-CC70-3F05CED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5107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ADF2-D799-B9F4-4E72-6ADE7FBB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6819A-3211-C4AA-9890-E4C45B16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8D2F-2CC9-79A1-63CF-CA593007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EA4BB-32D3-3386-6B86-5CBDDD07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5C3C5-AFEA-688A-D1DA-60BC8DEC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860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018D-09AD-F04B-5CEA-3899D2C8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F1512-7146-0487-BC2C-A95E298E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18FC6-CC65-AD5C-DE00-0723DEF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B9BA-8078-D32E-0599-76384B41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D3F99-550D-6714-A865-A94146D6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596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E483-2F66-8D07-1EAF-D685C51BC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3432-8E4A-4756-19C8-FD604F392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E61A6-F1C2-D6DC-1713-9AA6DB68A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4AAE9-F5EE-44BC-39B0-6167177B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D3478-46E4-ECD1-FFFD-45EA0933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EC1BA-A805-B522-BC75-514AE63C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89447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26F3C-C038-CB83-A17B-80D484CD6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6CBEC-4344-D96E-DCF0-5C94D0C8E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B4CD-E4CA-8DB8-2DE7-05166D494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7A614-1911-4D39-B2C5-0BA2729FD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C6F7C-FDA8-1FFC-5F22-59A4C9D22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E521B-91A9-A5E3-F19D-DF7237F1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F138F-25E7-AE93-5BD8-B537DDF8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099F6A-7384-79F8-C112-9D9A6270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3637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4EF03-8BB2-EEFE-181C-DFB333BD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F3E2E-516B-61E3-37FC-39EEE28B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8ACDE-9BCC-C160-7F32-AC518DA3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0C68-C2F0-92DC-B747-AB7912F2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05014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5275F-58E0-BCA9-7E49-B1B7C221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DE7A3A-43DA-389C-5CC6-A8D648D5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9003C-BBDD-2814-98B5-9812C891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1920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321C-BC58-2164-3130-B7F650E0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3BDE3-2AA8-EFE5-8B4F-35FCB76B4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77CCB-0870-9178-3FA0-F955A6ED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F7D9E-70C0-3626-6A32-4FFF4511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15186-FA27-2FC1-74C4-B8085588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E1D26-B5ED-8148-BF8B-8D4477B7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3872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9FF2-94E6-9CF0-9AC0-B5B40741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C8621B-A504-9E0F-8E9A-A0CD25C3D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B297C3-06C7-EBC8-2900-E7E77DD1C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9043F-7AB3-E6EC-DDE3-CB87876A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BDE9A-A677-50BD-8BD3-26CF484D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DB6A2-5E1C-56B8-D994-429B4408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14833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EED0E-5222-E66C-4E52-8A3667AB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1FE30-B6E7-F42B-6A5E-9F00DE9AA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BD65-7911-8577-DB4A-39B0861FE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5BED4-5263-404D-B0EC-052B159629D6}" type="datetimeFigureOut">
              <a:rPr lang="en-HR" smtClean="0"/>
              <a:t>07/11/2025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55B19-A777-080E-0848-A6C779651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1E71-070C-BFA8-3FB3-0182C9725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49788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hyperlink" Target="https://www.osijek.hr/gradska-uprava/vazni-dokumenti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sijek.hr/proracunski-dokumenti/" TargetMode="Externa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3BA7C-2664-75E6-E7FD-25880E4E888A}"/>
              </a:ext>
            </a:extLst>
          </p:cNvPr>
          <p:cNvSpPr txBox="1"/>
          <p:nvPr/>
        </p:nvSpPr>
        <p:spPr>
          <a:xfrm>
            <a:off x="308918" y="274983"/>
            <a:ext cx="11779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II. IZMJENE I DOPUNE PRORAČUNA GRADA OSIJEKA </a:t>
            </a: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ZA 2025.</a:t>
            </a:r>
          </a:p>
          <a:p>
            <a:pPr algn="ctr"/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</a:t>
            </a: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D3FAE861-246C-40DC-3418-9E6DFDE80DFC}"/>
              </a:ext>
            </a:extLst>
          </p:cNvPr>
          <p:cNvSpPr txBox="1"/>
          <p:nvPr/>
        </p:nvSpPr>
        <p:spPr>
          <a:xfrm>
            <a:off x="5251508" y="6224631"/>
            <a:ext cx="256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Srpanj 2025.</a:t>
            </a:r>
          </a:p>
        </p:txBody>
      </p:sp>
    </p:spTree>
    <p:extLst>
      <p:ext uri="{BB962C8B-B14F-4D97-AF65-F5344CB8AC3E}">
        <p14:creationId xmlns:p14="http://schemas.microsoft.com/office/powerpoint/2010/main" val="3065717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448A762-1D1A-D3E3-4DE4-D63EAD9D04B5}"/>
              </a:ext>
            </a:extLst>
          </p:cNvPr>
          <p:cNvSpPr txBox="1"/>
          <p:nvPr/>
        </p:nvSpPr>
        <p:spPr>
          <a:xfrm>
            <a:off x="570451" y="536895"/>
            <a:ext cx="61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ŠTO JE REBALANS?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6CFAC8E-ED8A-E3C6-A7DB-0B4F24965A4F}"/>
              </a:ext>
            </a:extLst>
          </p:cNvPr>
          <p:cNvSpPr txBox="1"/>
          <p:nvPr/>
        </p:nvSpPr>
        <p:spPr>
          <a:xfrm>
            <a:off x="478172" y="906228"/>
            <a:ext cx="107510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 je izmjena i dopuna proračunskih stavki odnosno njihovo smanjenje i/ili povećanje u odnosu na tekući plan proračuna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Ukoliko tijekom proračunske godine dođe do neusklađenosti prihoda/primitaka i rashoda/izdataka proračuna, predlaže se Gradskom vijeću donošenje njegovih izmjena i dopuna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Rebalansom se mijenja isključivo tekući plan prihoda/primitaka i rashoda/izdataka za proračunsku godinu i u njemu se iskazuju podaci o tekućem planu, povećanju/smanjenju tekućeg plana i novom planu za proračunsku godinu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Postupak donošenja rebalansa isti je postupku donošenja proračuna</a:t>
            </a:r>
          </a:p>
        </p:txBody>
      </p:sp>
      <p:sp>
        <p:nvSpPr>
          <p:cNvPr id="2" name="Pravokutnik: zaobljeni kutovi 1">
            <a:extLst>
              <a:ext uri="{FF2B5EF4-FFF2-40B4-BE49-F238E27FC236}">
                <a16:creationId xmlns:a16="http://schemas.microsoft.com/office/drawing/2014/main" id="{7A53D6AB-1094-6845-428E-5A87E0E48960}"/>
              </a:ext>
            </a:extLst>
          </p:cNvPr>
          <p:cNvSpPr/>
          <p:nvPr/>
        </p:nvSpPr>
        <p:spPr>
          <a:xfrm>
            <a:off x="1124124" y="5410899"/>
            <a:ext cx="7466203" cy="5201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IZMJENE I DOPUNE PRORAČUNA = REBALANS</a:t>
            </a:r>
          </a:p>
        </p:txBody>
      </p:sp>
    </p:spTree>
    <p:extLst>
      <p:ext uri="{BB962C8B-B14F-4D97-AF65-F5344CB8AC3E}">
        <p14:creationId xmlns:p14="http://schemas.microsoft.com/office/powerpoint/2010/main" val="307355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961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607985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2025.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96286" y="1193375"/>
            <a:ext cx="90936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2025. i projekcije za 2026. i 2027. usvojen je na 25. sjednici Gradskog vijeća održanoj 29. studenog 2024. i utvrđen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194.700.000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Prve Izmjene i dopune Proračuna Grada Osijeka za 2025. usvojene su na 27. sjednici Gradskog vijeća održanoj 08. travnja 2025.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200.000.000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II. izmjene i dopune Proračuna Grada Osijeka za 2025. usvojene su na 2. sjednici Gradskog vijeća održanoj 08. srpnja 2025.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203.800,00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8F10A95F-EFD0-E3B6-85EA-24D1834AB5CD}"/>
              </a:ext>
            </a:extLst>
          </p:cNvPr>
          <p:cNvSpPr/>
          <p:nvPr/>
        </p:nvSpPr>
        <p:spPr>
          <a:xfrm>
            <a:off x="285226" y="4614272"/>
            <a:ext cx="8539991" cy="546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Upravni odjel za financije i fondove Europske unije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izrađuje prijedlog Izmjena i dopuna Proračuna Grada Osijeka i dostavlja ga Gradonačelniku na utvrđivanje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4AD2D8D5-7DE0-24BC-9F40-1221AE495F60}"/>
              </a:ext>
            </a:extLst>
          </p:cNvPr>
          <p:cNvSpPr/>
          <p:nvPr/>
        </p:nvSpPr>
        <p:spPr>
          <a:xfrm>
            <a:off x="285226" y="5352176"/>
            <a:ext cx="8539990" cy="429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Gradonačelnik Grada Osijeka  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podnosi Gradskom vijeću prijedlog Izmjena i dopuna Proračuna Grada Osijeka na donošenje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B811E987-8E15-07AC-37B1-A2E73201C5F4}"/>
              </a:ext>
            </a:extLst>
          </p:cNvPr>
          <p:cNvSpPr/>
          <p:nvPr/>
        </p:nvSpPr>
        <p:spPr>
          <a:xfrm>
            <a:off x="285226" y="6006352"/>
            <a:ext cx="8539989" cy="6461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Gradsko vijeće Grada Osijeka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donosi Izmjene i dopune Proračuna Grada Osijeka na temelju članka 45. Zakona o proračunu i članka 19. Statuta Grada Osijeka</a:t>
            </a:r>
            <a:r>
              <a:rPr lang="hr-H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23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11728" y="509375"/>
            <a:ext cx="10150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KLJUČNI RAZLOZI II. IZMJENA I DOPUNA PRORAČUNA GRADA OSIJEKA ZA 2025.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20785" y="1042588"/>
            <a:ext cx="97312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Izmjena ustrojstva i djelokruga rada pojedinih upravnih tijela Grada Osijeka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Uključivanje cjelovitog prenesenog viška prihoda/primitaka utvrđenog financijskim izvještajima Grada Osijeka i proračunskih korisnika za 2024. po izvorima financiranja i namjenama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 plana poreznih prihoda sukladno njihovom ostvarenju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Usklađenje plaća i ostalih rashoda za zaposlene sa zakonskim i internim aktima kojima su ova prava regulirana 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Usklađenje plana kapitalnih projekata financiranih bespovratnim sredstvima sa očekivanom realizacijom do kraja godine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Preraspodjela pojedinih kategorija prihoda/rashoda po izvorima financiranja i korisnicima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Jednakokračni trokut 4">
            <a:extLst>
              <a:ext uri="{FF2B5EF4-FFF2-40B4-BE49-F238E27FC236}">
                <a16:creationId xmlns:a16="http://schemas.microsoft.com/office/drawing/2014/main" id="{AE8CF2E1-0104-1D94-93B2-23038B1215BC}"/>
              </a:ext>
            </a:extLst>
          </p:cNvPr>
          <p:cNvSpPr/>
          <p:nvPr/>
        </p:nvSpPr>
        <p:spPr>
          <a:xfrm>
            <a:off x="4259760" y="5815412"/>
            <a:ext cx="481864" cy="3858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8D30AE18-5C9B-1ED6-AADF-68E4AF6D5865}"/>
              </a:ext>
            </a:extLst>
          </p:cNvPr>
          <p:cNvSpPr/>
          <p:nvPr/>
        </p:nvSpPr>
        <p:spPr>
          <a:xfrm>
            <a:off x="2407639" y="5620623"/>
            <a:ext cx="4186107" cy="194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452D5588-B2A9-3945-08CA-A3E989A2B2C4}"/>
              </a:ext>
            </a:extLst>
          </p:cNvPr>
          <p:cNvSpPr/>
          <p:nvPr/>
        </p:nvSpPr>
        <p:spPr>
          <a:xfrm>
            <a:off x="2407639" y="4739780"/>
            <a:ext cx="1803634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prihodi/primici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D40A0AA7-A63D-8383-87BD-D50D04E8D40B}"/>
              </a:ext>
            </a:extLst>
          </p:cNvPr>
          <p:cNvSpPr/>
          <p:nvPr/>
        </p:nvSpPr>
        <p:spPr>
          <a:xfrm>
            <a:off x="4741624" y="4739781"/>
            <a:ext cx="1776622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rashodi/izdaci</a:t>
            </a:r>
          </a:p>
        </p:txBody>
      </p:sp>
    </p:spTree>
    <p:extLst>
      <p:ext uri="{BB962C8B-B14F-4D97-AF65-F5344CB8AC3E}">
        <p14:creationId xmlns:p14="http://schemas.microsoft.com/office/powerpoint/2010/main" val="29828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27839" y="117446"/>
            <a:ext cx="968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PRIHODA I PRIMITAKA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58534" y="1394307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A9C2BBB5-2792-9557-B127-70F46F6BAFDE}"/>
              </a:ext>
            </a:extLst>
          </p:cNvPr>
          <p:cNvSpPr/>
          <p:nvPr/>
        </p:nvSpPr>
        <p:spPr>
          <a:xfrm>
            <a:off x="142613" y="5293453"/>
            <a:ext cx="1947925" cy="755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Grada Osijeka</a:t>
            </a:r>
          </a:p>
        </p:txBody>
      </p:sp>
      <p:sp>
        <p:nvSpPr>
          <p:cNvPr id="6" name="Znak zbrajanja 5">
            <a:extLst>
              <a:ext uri="{FF2B5EF4-FFF2-40B4-BE49-F238E27FC236}">
                <a16:creationId xmlns:a16="http://schemas.microsoft.com/office/drawing/2014/main" id="{9E88514F-376C-BB1A-B204-31B3080D2DA9}"/>
              </a:ext>
            </a:extLst>
          </p:cNvPr>
          <p:cNvSpPr/>
          <p:nvPr/>
        </p:nvSpPr>
        <p:spPr>
          <a:xfrm>
            <a:off x="2090538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24C7C50E-A98F-4482-5AF4-C6F8F73EA934}"/>
              </a:ext>
            </a:extLst>
          </p:cNvPr>
          <p:cNvSpPr/>
          <p:nvPr/>
        </p:nvSpPr>
        <p:spPr>
          <a:xfrm>
            <a:off x="2701255" y="5213758"/>
            <a:ext cx="249991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proračunskih korisnika</a:t>
            </a:r>
          </a:p>
        </p:txBody>
      </p:sp>
      <p:sp>
        <p:nvSpPr>
          <p:cNvPr id="8" name="Jednako 7">
            <a:extLst>
              <a:ext uri="{FF2B5EF4-FFF2-40B4-BE49-F238E27FC236}">
                <a16:creationId xmlns:a16="http://schemas.microsoft.com/office/drawing/2014/main" id="{FBB3F20E-2236-41B3-BC92-13345817F468}"/>
              </a:ext>
            </a:extLst>
          </p:cNvPr>
          <p:cNvSpPr/>
          <p:nvPr/>
        </p:nvSpPr>
        <p:spPr>
          <a:xfrm flipH="1">
            <a:off x="6990826" y="5368954"/>
            <a:ext cx="395397" cy="411061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4F1292E7-F5A2-D5DA-1874-50FC3FF107A8}"/>
              </a:ext>
            </a:extLst>
          </p:cNvPr>
          <p:cNvSpPr/>
          <p:nvPr/>
        </p:nvSpPr>
        <p:spPr>
          <a:xfrm>
            <a:off x="7386222" y="5213759"/>
            <a:ext cx="1749389" cy="914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Proračun Grada Osijeka</a:t>
            </a:r>
          </a:p>
        </p:txBody>
      </p:sp>
      <p:sp>
        <p:nvSpPr>
          <p:cNvPr id="11" name="Znak zbrajanja 10">
            <a:extLst>
              <a:ext uri="{FF2B5EF4-FFF2-40B4-BE49-F238E27FC236}">
                <a16:creationId xmlns:a16="http://schemas.microsoft.com/office/drawing/2014/main" id="{A3C0CAE1-C857-5E86-B878-9FB535F25510}"/>
              </a:ext>
            </a:extLst>
          </p:cNvPr>
          <p:cNvSpPr/>
          <p:nvPr/>
        </p:nvSpPr>
        <p:spPr>
          <a:xfrm>
            <a:off x="5201174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A549D96C-3DA8-8B48-AF32-752C1EA8B1FB}"/>
              </a:ext>
            </a:extLst>
          </p:cNvPr>
          <p:cNvSpPr/>
          <p:nvPr/>
        </p:nvSpPr>
        <p:spPr>
          <a:xfrm>
            <a:off x="5811891" y="5213758"/>
            <a:ext cx="1178937" cy="914400"/>
          </a:xfrm>
          <a:prstGeom prst="roundRect">
            <a:avLst/>
          </a:prstGeom>
          <a:ln>
            <a:solidFill>
              <a:srgbClr val="406B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višak/</a:t>
            </a:r>
          </a:p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manjak</a:t>
            </a:r>
          </a:p>
        </p:txBody>
      </p:sp>
      <p:graphicFrame>
        <p:nvGraphicFramePr>
          <p:cNvPr id="10" name="Tablica 9">
            <a:extLst>
              <a:ext uri="{FF2B5EF4-FFF2-40B4-BE49-F238E27FC236}">
                <a16:creationId xmlns:a16="http://schemas.microsoft.com/office/drawing/2014/main" id="{5C088D6E-C953-B443-F5E3-6DFA4818EC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240616"/>
              </p:ext>
            </p:extLst>
          </p:nvPr>
        </p:nvGraphicFramePr>
        <p:xfrm>
          <a:off x="658534" y="410198"/>
          <a:ext cx="7964174" cy="4090023"/>
        </p:xfrm>
        <a:graphic>
          <a:graphicData uri="http://schemas.openxmlformats.org/drawingml/2006/table">
            <a:tbl>
              <a:tblPr/>
              <a:tblGrid>
                <a:gridCol w="483762">
                  <a:extLst>
                    <a:ext uri="{9D8B030D-6E8A-4147-A177-3AD203B41FA5}">
                      <a16:colId xmlns:a16="http://schemas.microsoft.com/office/drawing/2014/main" val="1964381566"/>
                    </a:ext>
                  </a:extLst>
                </a:gridCol>
                <a:gridCol w="3171337">
                  <a:extLst>
                    <a:ext uri="{9D8B030D-6E8A-4147-A177-3AD203B41FA5}">
                      <a16:colId xmlns:a16="http://schemas.microsoft.com/office/drawing/2014/main" val="3017584873"/>
                    </a:ext>
                  </a:extLst>
                </a:gridCol>
                <a:gridCol w="1384100">
                  <a:extLst>
                    <a:ext uri="{9D8B030D-6E8A-4147-A177-3AD203B41FA5}">
                      <a16:colId xmlns:a16="http://schemas.microsoft.com/office/drawing/2014/main" val="3859688317"/>
                    </a:ext>
                  </a:extLst>
                </a:gridCol>
                <a:gridCol w="1594628">
                  <a:extLst>
                    <a:ext uri="{9D8B030D-6E8A-4147-A177-3AD203B41FA5}">
                      <a16:colId xmlns:a16="http://schemas.microsoft.com/office/drawing/2014/main" val="3354421887"/>
                    </a:ext>
                  </a:extLst>
                </a:gridCol>
                <a:gridCol w="1330347">
                  <a:extLst>
                    <a:ext uri="{9D8B030D-6E8A-4147-A177-3AD203B41FA5}">
                      <a16:colId xmlns:a16="http://schemas.microsoft.com/office/drawing/2014/main" val="110436483"/>
                    </a:ext>
                  </a:extLst>
                </a:gridCol>
              </a:tblGrid>
              <a:tr h="28289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GRAD OSIJEK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Tekući plan 2025.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povećanje/smanjenje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II. izmjene i dopune 2025.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756890"/>
                  </a:ext>
                </a:extLst>
              </a:tr>
              <a:tr h="2292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poslovanja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506078"/>
                  </a:ext>
                </a:extLst>
              </a:tr>
              <a:tr h="16206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poreza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71.262.825,91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4.153.599,02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75.416.424,93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5709482"/>
                  </a:ext>
                </a:extLst>
              </a:tr>
              <a:tr h="28289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Pomoći iz inozemstva i od subjekata unutar općeg proračuna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70.276.317,75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-958.592,25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69.317.725,50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16891463"/>
                  </a:ext>
                </a:extLst>
              </a:tr>
              <a:tr h="16206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3.364.009,00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-120.000,00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3.244.009,00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4753600"/>
                  </a:ext>
                </a:extLst>
              </a:tr>
              <a:tr h="36941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65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upravnih i administrativnih pristojbi, pristojbi po posebnim propisima i naknada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16.713.202,00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99.761,95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16.812.963,95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55363233"/>
                  </a:ext>
                </a:extLst>
              </a:tr>
              <a:tr h="28289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proizvoda i robe te pruženih usluga i prihodi od donacija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1.187.790,00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100.296,44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1.288.086,44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3429613"/>
                  </a:ext>
                </a:extLst>
              </a:tr>
              <a:tr h="16206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Kazne, upravne mjere i ostali prihodi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728.891,00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26.000,00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754.891,00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479596198"/>
                  </a:ext>
                </a:extLst>
              </a:tr>
              <a:tr h="14681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prihodi poslovanja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163.533.035,66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3.301.065,16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166.834.100,82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91306530"/>
                  </a:ext>
                </a:extLst>
              </a:tr>
              <a:tr h="14562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nefinancijske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3400"/>
                  </a:ext>
                </a:extLst>
              </a:tr>
              <a:tr h="24627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ne proizvedene dugotrajne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4.701.200,00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-3.123.870,00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1.577.330,00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35524945"/>
                  </a:ext>
                </a:extLst>
              </a:tr>
              <a:tr h="24627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proizvedene dugotrajne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7.831.985,00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175.720,76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8.007.705,76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3974124"/>
                  </a:ext>
                </a:extLst>
              </a:tr>
              <a:tr h="243518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7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prihodi od prodaje nefinancijske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12.533.185,00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-2.948.149,24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9.585.035,76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28885620"/>
                  </a:ext>
                </a:extLst>
              </a:tr>
              <a:tr h="14562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Primici od financijske imovine i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499741"/>
                  </a:ext>
                </a:extLst>
              </a:tr>
              <a:tr h="14562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Primici od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93335476"/>
                  </a:ext>
                </a:extLst>
              </a:tr>
              <a:tr h="24627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primici od financijske imovine i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91997741"/>
                  </a:ext>
                </a:extLst>
              </a:tr>
              <a:tr h="14562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Vlastiti izvori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92537"/>
                  </a:ext>
                </a:extLst>
              </a:tr>
              <a:tr h="28289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Raspoloživa sredstva iz prethodnih godina-višak prihoda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23.933.779,34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3.447.084,08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27.380.863,42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04002480"/>
                  </a:ext>
                </a:extLst>
              </a:tr>
              <a:tr h="13313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200.000.000,00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3.800.000,00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203.800.000,00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286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93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61395" y="285226"/>
            <a:ext cx="10050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PRIHODA I PRIMITAKA GRADA OSIJEKA U 2025.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551963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8" name="Grafikon 7">
            <a:extLst>
              <a:ext uri="{FF2B5EF4-FFF2-40B4-BE49-F238E27FC236}">
                <a16:creationId xmlns:a16="http://schemas.microsoft.com/office/drawing/2014/main" id="{8706D261-9587-4B7D-BBBD-36B5C69AFA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0337236"/>
              </p:ext>
            </p:extLst>
          </p:nvPr>
        </p:nvGraphicFramePr>
        <p:xfrm>
          <a:off x="1375874" y="803305"/>
          <a:ext cx="7024642" cy="3563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355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427"/>
            <a:ext cx="12369284" cy="6956854"/>
          </a:xfrm>
          <a:prstGeom prst="rect">
            <a:avLst/>
          </a:prstGeom>
          <a:gradFill>
            <a:gsLst>
              <a:gs pos="0">
                <a:srgbClr val="DAE3F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46957" y="80961"/>
            <a:ext cx="967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RASHODA I IZDATAKA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7229" y="935643"/>
            <a:ext cx="10670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758487"/>
              </p:ext>
            </p:extLst>
          </p:nvPr>
        </p:nvGraphicFramePr>
        <p:xfrm>
          <a:off x="4177717" y="1984122"/>
          <a:ext cx="4026716" cy="2522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ica 6">
            <a:extLst>
              <a:ext uri="{FF2B5EF4-FFF2-40B4-BE49-F238E27FC236}">
                <a16:creationId xmlns:a16="http://schemas.microsoft.com/office/drawing/2014/main" id="{F6C10BBA-11AD-C226-9A8C-CA010A923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94251"/>
              </p:ext>
            </p:extLst>
          </p:nvPr>
        </p:nvGraphicFramePr>
        <p:xfrm>
          <a:off x="587230" y="450293"/>
          <a:ext cx="8202811" cy="4093153"/>
        </p:xfrm>
        <a:graphic>
          <a:graphicData uri="http://schemas.openxmlformats.org/drawingml/2006/table">
            <a:tbl>
              <a:tblPr/>
              <a:tblGrid>
                <a:gridCol w="387673">
                  <a:extLst>
                    <a:ext uri="{9D8B030D-6E8A-4147-A177-3AD203B41FA5}">
                      <a16:colId xmlns:a16="http://schemas.microsoft.com/office/drawing/2014/main" val="4035539585"/>
                    </a:ext>
                  </a:extLst>
                </a:gridCol>
                <a:gridCol w="3189492">
                  <a:extLst>
                    <a:ext uri="{9D8B030D-6E8A-4147-A177-3AD203B41FA5}">
                      <a16:colId xmlns:a16="http://schemas.microsoft.com/office/drawing/2014/main" val="809985590"/>
                    </a:ext>
                  </a:extLst>
                </a:gridCol>
                <a:gridCol w="1427342">
                  <a:extLst>
                    <a:ext uri="{9D8B030D-6E8A-4147-A177-3AD203B41FA5}">
                      <a16:colId xmlns:a16="http://schemas.microsoft.com/office/drawing/2014/main" val="2043683799"/>
                    </a:ext>
                  </a:extLst>
                </a:gridCol>
                <a:gridCol w="1678450">
                  <a:extLst>
                    <a:ext uri="{9D8B030D-6E8A-4147-A177-3AD203B41FA5}">
                      <a16:colId xmlns:a16="http://schemas.microsoft.com/office/drawing/2014/main" val="1038114285"/>
                    </a:ext>
                  </a:extLst>
                </a:gridCol>
                <a:gridCol w="1519854">
                  <a:extLst>
                    <a:ext uri="{9D8B030D-6E8A-4147-A177-3AD203B41FA5}">
                      <a16:colId xmlns:a16="http://schemas.microsoft.com/office/drawing/2014/main" val="1923159970"/>
                    </a:ext>
                  </a:extLst>
                </a:gridCol>
              </a:tblGrid>
              <a:tr h="2772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GRAD OSIJEK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Tekući plan 2025.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povećanje/smanjenje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II. izmjene i dopune 2025.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769049"/>
                  </a:ext>
                </a:extLst>
              </a:tr>
              <a:tr h="1654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poslovanja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672465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zaposlene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65.593.341,00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3.121.992,61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68.715.333,61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9420127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Materijalni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38.955.363,98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2.463.530,80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41.418.894,78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42444371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Financijski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414.819,00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141.156,75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555.975,75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49333422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Subvencije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13.390.091,00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406.000,00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13.796.091,00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56206128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36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Pomoći dane u inozemstvo i unutar općeg proračuna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1.482.545,00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-194.121,00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1.288.424,00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00415059"/>
                  </a:ext>
                </a:extLst>
              </a:tr>
              <a:tr h="27729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37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Naknade građanima i kućanstvima na temelju osiguranja i druge naknade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4.881.754,00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15.330,31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4.897.084,31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53314103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Ostali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9.316.672,00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744.630,00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10.061.302,00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2824364"/>
                  </a:ext>
                </a:extLst>
              </a:tr>
              <a:tr h="15610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Ukupno Rashodi poslovanja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134.034.585,98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6.698.519,47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140.733.105,45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29531702"/>
                  </a:ext>
                </a:extLst>
              </a:tr>
              <a:tr h="14418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nefinancijske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215286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neproizvedene dugotrajne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11.458.691,00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618.180,00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12.076.871,00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01872109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proizvedene dugotrajne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20.602.268,54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-2.344.836,00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18.257.432,54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65734449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dodatna ulaganja na nefinancijskoj imovini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27.286.494,48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-1.351.856,88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25.934.637,60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44398250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Rashodi za nabavu nefinancijske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59.347.454,02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-3.078.512,88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56.268.941,14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53294940"/>
                  </a:ext>
                </a:extLst>
              </a:tr>
              <a:tr h="18531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Izdaci za financijsku imovinu i otplate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917053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Izdaci za dionice i udjele u glavnici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2.000.000,00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2.000.000,00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96918112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Izdaci za otplatu glavnice primljenih kredita i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4.455.150,00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4.455.150,00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2510056"/>
                  </a:ext>
                </a:extLst>
              </a:tr>
              <a:tr h="27729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Izdaci za financijsku imovinu i otplate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6.455.150,00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6.455.150,00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91075571"/>
                  </a:ext>
                </a:extLst>
              </a:tr>
              <a:tr h="14418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Vlastiti izvori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459274"/>
                  </a:ext>
                </a:extLst>
              </a:tr>
              <a:tr h="27422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92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Pokriće prenesenog manjka iz ranijih godina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162.810,00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179.993,41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342.803,41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04957757"/>
                  </a:ext>
                </a:extLst>
              </a:tr>
              <a:tr h="14418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UKUPNO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200.000.000,00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3.800.000,00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203.800.000,00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281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26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9512637"/>
              </p:ext>
            </p:extLst>
          </p:nvPr>
        </p:nvGraphicFramePr>
        <p:xfrm>
          <a:off x="989901" y="1208015"/>
          <a:ext cx="8094895" cy="3422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7479567"/>
              </p:ext>
            </p:extLst>
          </p:nvPr>
        </p:nvGraphicFramePr>
        <p:xfrm>
          <a:off x="1392571" y="1054717"/>
          <a:ext cx="6912529" cy="3294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kstniOkvir 8">
            <a:extLst>
              <a:ext uri="{FF2B5EF4-FFF2-40B4-BE49-F238E27FC236}">
                <a16:creationId xmlns:a16="http://schemas.microsoft.com/office/drawing/2014/main" id="{B814C2AB-A338-6946-FD72-652E5C2E2649}"/>
              </a:ext>
            </a:extLst>
          </p:cNvPr>
          <p:cNvSpPr txBox="1"/>
          <p:nvPr/>
        </p:nvSpPr>
        <p:spPr>
          <a:xfrm>
            <a:off x="587229" y="466726"/>
            <a:ext cx="10444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RASHODA I IZDATAKA GRADA OSIJEKA U 2025. </a:t>
            </a:r>
          </a:p>
        </p:txBody>
      </p:sp>
    </p:spTree>
    <p:extLst>
      <p:ext uri="{BB962C8B-B14F-4D97-AF65-F5344CB8AC3E}">
        <p14:creationId xmlns:p14="http://schemas.microsoft.com/office/powerpoint/2010/main" val="206119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KONTAKTI I INFORMACIJE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377505" y="1124125"/>
          <a:ext cx="8707291" cy="350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/>
        </p:nvGraphicFramePr>
        <p:xfrm>
          <a:off x="520117" y="1208015"/>
          <a:ext cx="7675927" cy="314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461394" y="1464550"/>
            <a:ext cx="81624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 Osijek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Upravni odjel za financije i nabavu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Odsjek za proračun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Kuhačeva 9, 31000 Osijek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Proračunski dokumenti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6"/>
              </a:rPr>
              <a:t>https://www.osijek.hr/proracunski-dokumenti/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7"/>
              </a:rPr>
              <a:t>https://www.osijek.hr/gradska-uprava/vazni-dokumenti/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9645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61b630-1d91-40ab-8e9b-8e9455b049fe">
      <Terms xmlns="http://schemas.microsoft.com/office/infopath/2007/PartnerControls"/>
    </lcf76f155ced4ddcb4097134ff3c332f>
    <TaxCatchAll xmlns="8f68a5de-f7da-44ea-a0a6-768bc904f3a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BB4E64C075144A97774078E840ADA8" ma:contentTypeVersion="18" ma:contentTypeDescription="Create a new document." ma:contentTypeScope="" ma:versionID="91541d6480aa694e1a685862b6fbaeca">
  <xsd:schema xmlns:xsd="http://www.w3.org/2001/XMLSchema" xmlns:xs="http://www.w3.org/2001/XMLSchema" xmlns:p="http://schemas.microsoft.com/office/2006/metadata/properties" xmlns:ns2="8f68a5de-f7da-44ea-a0a6-768bc904f3ae" xmlns:ns3="6d61b630-1d91-40ab-8e9b-8e9455b049fe" targetNamespace="http://schemas.microsoft.com/office/2006/metadata/properties" ma:root="true" ma:fieldsID="8d8640488a3f4e04f4e0ba6c036ec587" ns2:_="" ns3:_="">
    <xsd:import namespace="8f68a5de-f7da-44ea-a0a6-768bc904f3ae"/>
    <xsd:import namespace="6d61b630-1d91-40ab-8e9b-8e9455b049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8a5de-f7da-44ea-a0a6-768bc904f3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eb9d07a-0eb7-404f-944d-87860595fc45}" ma:internalName="TaxCatchAll" ma:showField="CatchAllData" ma:web="8f68a5de-f7da-44ea-a0a6-768bc904f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1b630-1d91-40ab-8e9b-8e9455b049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674b04e-36ac-4328-96f0-c50880d969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A1AC19-487C-43C3-BE9D-967B39D785D6}">
  <ds:schemaRefs>
    <ds:schemaRef ds:uri="http://schemas.microsoft.com/office/2006/metadata/properties"/>
    <ds:schemaRef ds:uri="http://schemas.microsoft.com/office/infopath/2007/PartnerControls"/>
    <ds:schemaRef ds:uri="6d61b630-1d91-40ab-8e9b-8e9455b049fe"/>
    <ds:schemaRef ds:uri="8f68a5de-f7da-44ea-a0a6-768bc904f3ae"/>
  </ds:schemaRefs>
</ds:datastoreItem>
</file>

<file path=customXml/itemProps2.xml><?xml version="1.0" encoding="utf-8"?>
<ds:datastoreItem xmlns:ds="http://schemas.openxmlformats.org/officeDocument/2006/customXml" ds:itemID="{AF0F9CB2-D394-4638-AF6E-F9710DDEAD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5E10F2-48FE-4247-A291-B5CF0CB545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68a5de-f7da-44ea-a0a6-768bc904f3ae"/>
    <ds:schemaRef ds:uri="6d61b630-1d91-40ab-8e9b-8e9455b049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2635</TotalTime>
  <Words>883</Words>
  <Application>Microsoft Office PowerPoint</Application>
  <PresentationFormat>Široki zaslon</PresentationFormat>
  <Paragraphs>254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Montserrat</vt:lpstr>
      <vt:lpstr>Times New Roman</vt:lpstr>
      <vt:lpstr>Wingdings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 Vinkovic</dc:creator>
  <cp:lastModifiedBy>Andrea Crnković</cp:lastModifiedBy>
  <cp:revision>6</cp:revision>
  <dcterms:created xsi:type="dcterms:W3CDTF">2023-03-21T14:01:40Z</dcterms:created>
  <dcterms:modified xsi:type="dcterms:W3CDTF">2025-07-11T11:53:25Z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0x01010056BB4E64C075144A97774078E840ADA8</vt:lpwstr>
  </property>
  <property fmtid="{D5CDD505-2E9C-101B-9397-08002B2CF9AE}" pid="3" name="MediaServiceImageTags">
    <vt:lpwstr/>
  </property>
</Properties>
</file>