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2.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3.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8" r:id="rId6"/>
    <p:sldId id="259" r:id="rId7"/>
    <p:sldId id="260" r:id="rId8"/>
    <p:sldId id="261" r:id="rId9"/>
    <p:sldId id="265" r:id="rId10"/>
    <p:sldId id="262" r:id="rId11"/>
    <p:sldId id="263" r:id="rId12"/>
    <p:sldId id="264" r:id="rId13"/>
    <p:sldId id="266" r:id="rId14"/>
    <p:sldId id="267" r:id="rId15"/>
    <p:sldId id="268" r:id="rId16"/>
    <p:sldId id="269" r:id="rId17"/>
    <p:sldId id="270" r:id="rId18"/>
  </p:sldIdLst>
  <p:sldSz cx="12192000" cy="6858000"/>
  <p:notesSz cx="6858000" cy="9144000"/>
  <p:defaultTextStyle>
    <a:defPPr>
      <a:defRPr lang="en-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til 2 - Istic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ita Andrić" userId="f9a9bb3b-44ac-4a86-ab9e-3ab7c92e547a" providerId="ADAL" clId="{D62B00FA-D27D-4256-924B-7105A8D1F7E5}"/>
    <pc:docChg chg="undo redo custSel modSld">
      <pc:chgData name="Anita Andrić" userId="f9a9bb3b-44ac-4a86-ab9e-3ab7c92e547a" providerId="ADAL" clId="{D62B00FA-D27D-4256-924B-7105A8D1F7E5}" dt="2024-06-13T07:51:11.138" v="3594" actId="20577"/>
      <pc:docMkLst>
        <pc:docMk/>
      </pc:docMkLst>
      <pc:sldChg chg="modSp mod">
        <pc:chgData name="Anita Andrić" userId="f9a9bb3b-44ac-4a86-ab9e-3ab7c92e547a" providerId="ADAL" clId="{D62B00FA-D27D-4256-924B-7105A8D1F7E5}" dt="2024-06-13T07:51:11.138" v="3594" actId="20577"/>
        <pc:sldMkLst>
          <pc:docMk/>
          <pc:sldMk cId="3065717341" sldId="256"/>
        </pc:sldMkLst>
      </pc:sldChg>
      <pc:sldChg chg="modSp mod">
        <pc:chgData name="Anita Andrić" userId="f9a9bb3b-44ac-4a86-ab9e-3ab7c92e547a" providerId="ADAL" clId="{D62B00FA-D27D-4256-924B-7105A8D1F7E5}" dt="2024-06-05T10:56:17.955" v="957" actId="948"/>
        <pc:sldMkLst>
          <pc:docMk/>
          <pc:sldMk cId="1533232375" sldId="259"/>
        </pc:sldMkLst>
      </pc:sldChg>
      <pc:sldChg chg="modSp mod">
        <pc:chgData name="Anita Andrić" userId="f9a9bb3b-44ac-4a86-ab9e-3ab7c92e547a" providerId="ADAL" clId="{D62B00FA-D27D-4256-924B-7105A8D1F7E5}" dt="2024-06-05T12:13:43.921" v="1444" actId="1076"/>
        <pc:sldMkLst>
          <pc:docMk/>
          <pc:sldMk cId="2982849108" sldId="260"/>
        </pc:sldMkLst>
      </pc:sldChg>
      <pc:sldChg chg="modSp mod">
        <pc:chgData name="Anita Andrić" userId="f9a9bb3b-44ac-4a86-ab9e-3ab7c92e547a" providerId="ADAL" clId="{D62B00FA-D27D-4256-924B-7105A8D1F7E5}" dt="2024-06-05T11:36:02.723" v="1344" actId="20577"/>
        <pc:sldMkLst>
          <pc:docMk/>
          <pc:sldMk cId="3938288106" sldId="261"/>
        </pc:sldMkLst>
      </pc:sldChg>
      <pc:sldChg chg="addSp delSp modSp mod">
        <pc:chgData name="Anita Andrić" userId="f9a9bb3b-44ac-4a86-ab9e-3ab7c92e547a" providerId="ADAL" clId="{D62B00FA-D27D-4256-924B-7105A8D1F7E5}" dt="2024-06-06T12:39:12.526" v="1775" actId="207"/>
        <pc:sldMkLst>
          <pc:docMk/>
          <pc:sldMk cId="3081262649" sldId="262"/>
        </pc:sldMkLst>
      </pc:sldChg>
      <pc:sldChg chg="addSp delSp modSp mod">
        <pc:chgData name="Anita Andrić" userId="f9a9bb3b-44ac-4a86-ab9e-3ab7c92e547a" providerId="ADAL" clId="{D62B00FA-D27D-4256-924B-7105A8D1F7E5}" dt="2024-06-11T09:20:10.147" v="3544" actId="14734"/>
        <pc:sldMkLst>
          <pc:docMk/>
          <pc:sldMk cId="2334906386" sldId="263"/>
        </pc:sldMkLst>
      </pc:sldChg>
      <pc:sldChg chg="addSp delSp modSp mod">
        <pc:chgData name="Anita Andrić" userId="f9a9bb3b-44ac-4a86-ab9e-3ab7c92e547a" providerId="ADAL" clId="{D62B00FA-D27D-4256-924B-7105A8D1F7E5}" dt="2024-06-07T11:51:53.451" v="2433" actId="14100"/>
        <pc:sldMkLst>
          <pc:docMk/>
          <pc:sldMk cId="4152446498" sldId="264"/>
        </pc:sldMkLst>
      </pc:sldChg>
      <pc:sldChg chg="modSp mod">
        <pc:chgData name="Anita Andrić" userId="f9a9bb3b-44ac-4a86-ab9e-3ab7c92e547a" providerId="ADAL" clId="{D62B00FA-D27D-4256-924B-7105A8D1F7E5}" dt="2024-06-11T09:19:27.971" v="3540" actId="113"/>
        <pc:sldMkLst>
          <pc:docMk/>
          <pc:sldMk cId="993552463" sldId="265"/>
        </pc:sldMkLst>
      </pc:sldChg>
      <pc:sldChg chg="addSp delSp modSp mod">
        <pc:chgData name="Anita Andrić" userId="f9a9bb3b-44ac-4a86-ab9e-3ab7c92e547a" providerId="ADAL" clId="{D62B00FA-D27D-4256-924B-7105A8D1F7E5}" dt="2024-06-11T09:04:06.463" v="3255" actId="14100"/>
        <pc:sldMkLst>
          <pc:docMk/>
          <pc:sldMk cId="1901466864" sldId="266"/>
        </pc:sldMkLst>
      </pc:sldChg>
      <pc:sldChg chg="addSp delSp modSp mod">
        <pc:chgData name="Anita Andrić" userId="f9a9bb3b-44ac-4a86-ab9e-3ab7c92e547a" providerId="ADAL" clId="{D62B00FA-D27D-4256-924B-7105A8D1F7E5}" dt="2024-06-11T11:15:36.326" v="3565" actId="20577"/>
        <pc:sldMkLst>
          <pc:docMk/>
          <pc:sldMk cId="3745741755" sldId="267"/>
        </pc:sldMkLst>
      </pc:sldChg>
      <pc:sldChg chg="addSp delSp modSp mod">
        <pc:chgData name="Anita Andrić" userId="f9a9bb3b-44ac-4a86-ab9e-3ab7c92e547a" providerId="ADAL" clId="{D62B00FA-D27D-4256-924B-7105A8D1F7E5}" dt="2024-06-11T11:16:12.741" v="3567" actId="20577"/>
        <pc:sldMkLst>
          <pc:docMk/>
          <pc:sldMk cId="206119950" sldId="268"/>
        </pc:sldMkLst>
      </pc:sldChg>
      <pc:sldChg chg="delSp modSp mod">
        <pc:chgData name="Anita Andrić" userId="f9a9bb3b-44ac-4a86-ab9e-3ab7c92e547a" providerId="ADAL" clId="{D62B00FA-D27D-4256-924B-7105A8D1F7E5}" dt="2024-06-11T11:18:12.582" v="3592" actId="20577"/>
        <pc:sldMkLst>
          <pc:docMk/>
          <pc:sldMk cId="3343558250" sldId="269"/>
        </pc:sldMkLst>
      </pc:sldChg>
      <pc:sldChg chg="modSp mod">
        <pc:chgData name="Anita Andrić" userId="f9a9bb3b-44ac-4a86-ab9e-3ab7c92e547a" providerId="ADAL" clId="{D62B00FA-D27D-4256-924B-7105A8D1F7E5}" dt="2024-06-04T10:53:56.033" v="719" actId="20577"/>
        <pc:sldMkLst>
          <pc:docMk/>
          <pc:sldMk cId="1819645884" sldId="270"/>
        </pc:sldMkLst>
      </pc:sldChg>
    </pc:docChg>
  </pc:docChgLst>
  <pc:docChgLst>
    <pc:chgData name="Anita Andrić" userId="f9a9bb3b-44ac-4a86-ab9e-3ab7c92e547a" providerId="ADAL" clId="{6FCF35FE-9D2A-4EF1-89B0-BB7BE8D1017B}"/>
    <pc:docChg chg="modSld">
      <pc:chgData name="Anita Andrić" userId="f9a9bb3b-44ac-4a86-ab9e-3ab7c92e547a" providerId="ADAL" clId="{6FCF35FE-9D2A-4EF1-89B0-BB7BE8D1017B}" dt="2025-10-29T08:53:38.800" v="571" actId="20577"/>
      <pc:docMkLst>
        <pc:docMk/>
      </pc:docMkLst>
      <pc:sldChg chg="modSp mod">
        <pc:chgData name="Anita Andrić" userId="f9a9bb3b-44ac-4a86-ab9e-3ab7c92e547a" providerId="ADAL" clId="{6FCF35FE-9D2A-4EF1-89B0-BB7BE8D1017B}" dt="2025-10-08T11:14:19.835" v="43" actId="20577"/>
        <pc:sldMkLst>
          <pc:docMk/>
          <pc:sldMk cId="1533232375" sldId="259"/>
        </pc:sldMkLst>
        <pc:spChg chg="mod">
          <ac:chgData name="Anita Andrić" userId="f9a9bb3b-44ac-4a86-ab9e-3ab7c92e547a" providerId="ADAL" clId="{6FCF35FE-9D2A-4EF1-89B0-BB7BE8D1017B}" dt="2025-10-08T11:14:19.835" v="43" actId="20577"/>
          <ac:spMkLst>
            <pc:docMk/>
            <pc:sldMk cId="1533232375" sldId="259"/>
            <ac:spMk id="7" creationId="{8F10A95F-EFD0-E3B6-85EA-24D1834AB5CD}"/>
          </ac:spMkLst>
        </pc:spChg>
        <pc:spChg chg="mod">
          <ac:chgData name="Anita Andrić" userId="f9a9bb3b-44ac-4a86-ab9e-3ab7c92e547a" providerId="ADAL" clId="{6FCF35FE-9D2A-4EF1-89B0-BB7BE8D1017B}" dt="2025-10-08T11:12:22.906" v="13" actId="20577"/>
          <ac:spMkLst>
            <pc:docMk/>
            <pc:sldMk cId="1533232375" sldId="259"/>
            <ac:spMk id="8" creationId="{4AD2D8D5-7DE0-24BC-9F40-1221AE495F60}"/>
          </ac:spMkLst>
        </pc:spChg>
        <pc:spChg chg="mod">
          <ac:chgData name="Anita Andrić" userId="f9a9bb3b-44ac-4a86-ab9e-3ab7c92e547a" providerId="ADAL" clId="{6FCF35FE-9D2A-4EF1-89B0-BB7BE8D1017B}" dt="2025-10-08T11:12:27.973" v="15" actId="20577"/>
          <ac:spMkLst>
            <pc:docMk/>
            <pc:sldMk cId="1533232375" sldId="259"/>
            <ac:spMk id="9" creationId="{B811E987-8E15-07AC-37B1-A2E73201C5F4}"/>
          </ac:spMkLst>
        </pc:spChg>
      </pc:sldChg>
      <pc:sldChg chg="modSp mod">
        <pc:chgData name="Anita Andrić" userId="f9a9bb3b-44ac-4a86-ab9e-3ab7c92e547a" providerId="ADAL" clId="{6FCF35FE-9D2A-4EF1-89B0-BB7BE8D1017B}" dt="2025-10-08T11:15:56.259" v="44" actId="20577"/>
        <pc:sldMkLst>
          <pc:docMk/>
          <pc:sldMk cId="2982849108" sldId="260"/>
        </pc:sldMkLst>
        <pc:spChg chg="mod">
          <ac:chgData name="Anita Andrić" userId="f9a9bb3b-44ac-4a86-ab9e-3ab7c92e547a" providerId="ADAL" clId="{6FCF35FE-9D2A-4EF1-89B0-BB7BE8D1017B}" dt="2025-10-08T11:15:56.259" v="44" actId="20577"/>
          <ac:spMkLst>
            <pc:docMk/>
            <pc:sldMk cId="2982849108" sldId="260"/>
            <ac:spMk id="3" creationId="{2265F3C5-6D66-6BED-F8ED-25628B17444B}"/>
          </ac:spMkLst>
        </pc:spChg>
      </pc:sldChg>
      <pc:sldChg chg="modSp mod">
        <pc:chgData name="Anita Andrić" userId="f9a9bb3b-44ac-4a86-ab9e-3ab7c92e547a" providerId="ADAL" clId="{6FCF35FE-9D2A-4EF1-89B0-BB7BE8D1017B}" dt="2025-10-08T13:01:41.489" v="541" actId="113"/>
        <pc:sldMkLst>
          <pc:docMk/>
          <pc:sldMk cId="3081262649" sldId="262"/>
        </pc:sldMkLst>
        <pc:spChg chg="mod">
          <ac:chgData name="Anita Andrić" userId="f9a9bb3b-44ac-4a86-ab9e-3ab7c92e547a" providerId="ADAL" clId="{6FCF35FE-9D2A-4EF1-89B0-BB7BE8D1017B}" dt="2025-10-08T11:39:36.803" v="218" actId="20577"/>
          <ac:spMkLst>
            <pc:docMk/>
            <pc:sldMk cId="3081262649" sldId="262"/>
            <ac:spMk id="3" creationId="{2265F3C5-6D66-6BED-F8ED-25628B17444B}"/>
          </ac:spMkLst>
        </pc:spChg>
        <pc:graphicFrameChg chg="modGraphic">
          <ac:chgData name="Anita Andrić" userId="f9a9bb3b-44ac-4a86-ab9e-3ab7c92e547a" providerId="ADAL" clId="{6FCF35FE-9D2A-4EF1-89B0-BB7BE8D1017B}" dt="2025-10-08T13:01:41.489" v="541" actId="113"/>
          <ac:graphicFrameMkLst>
            <pc:docMk/>
            <pc:sldMk cId="3081262649" sldId="262"/>
            <ac:graphicFrameMk id="15" creationId="{C60D718D-114A-83C8-3A59-77AF63626A61}"/>
          </ac:graphicFrameMkLst>
        </pc:graphicFrameChg>
      </pc:sldChg>
      <pc:sldChg chg="modSp mod">
        <pc:chgData name="Anita Andrić" userId="f9a9bb3b-44ac-4a86-ab9e-3ab7c92e547a" providerId="ADAL" clId="{6FCF35FE-9D2A-4EF1-89B0-BB7BE8D1017B}" dt="2025-10-08T11:51:21.866" v="228" actId="20577"/>
        <pc:sldMkLst>
          <pc:docMk/>
          <pc:sldMk cId="2334906386" sldId="263"/>
        </pc:sldMkLst>
        <pc:graphicFrameChg chg="modGraphic">
          <ac:chgData name="Anita Andrić" userId="f9a9bb3b-44ac-4a86-ab9e-3ab7c92e547a" providerId="ADAL" clId="{6FCF35FE-9D2A-4EF1-89B0-BB7BE8D1017B}" dt="2025-10-08T11:51:21.866" v="228" actId="20577"/>
          <ac:graphicFrameMkLst>
            <pc:docMk/>
            <pc:sldMk cId="2334906386" sldId="263"/>
            <ac:graphicFrameMk id="5" creationId="{862A0189-BD42-F9E6-BD40-965161CE1FAF}"/>
          </ac:graphicFrameMkLst>
        </pc:graphicFrameChg>
      </pc:sldChg>
      <pc:sldChg chg="modSp mod">
        <pc:chgData name="Anita Andrić" userId="f9a9bb3b-44ac-4a86-ab9e-3ab7c92e547a" providerId="ADAL" clId="{6FCF35FE-9D2A-4EF1-89B0-BB7BE8D1017B}" dt="2025-10-08T12:02:39.859" v="229" actId="20577"/>
        <pc:sldMkLst>
          <pc:docMk/>
          <pc:sldMk cId="4152446498" sldId="264"/>
        </pc:sldMkLst>
        <pc:spChg chg="mod">
          <ac:chgData name="Anita Andrić" userId="f9a9bb3b-44ac-4a86-ab9e-3ab7c92e547a" providerId="ADAL" clId="{6FCF35FE-9D2A-4EF1-89B0-BB7BE8D1017B}" dt="2025-10-08T12:02:39.859" v="229" actId="20577"/>
          <ac:spMkLst>
            <pc:docMk/>
            <pc:sldMk cId="4152446498" sldId="264"/>
            <ac:spMk id="9" creationId="{A9692452-2CE2-6F36-9378-B890D393F83A}"/>
          </ac:spMkLst>
        </pc:spChg>
      </pc:sldChg>
      <pc:sldChg chg="modSp mod">
        <pc:chgData name="Anita Andrić" userId="f9a9bb3b-44ac-4a86-ab9e-3ab7c92e547a" providerId="ADAL" clId="{6FCF35FE-9D2A-4EF1-89B0-BB7BE8D1017B}" dt="2025-10-08T11:31:18.572" v="100" actId="14734"/>
        <pc:sldMkLst>
          <pc:docMk/>
          <pc:sldMk cId="993552463" sldId="265"/>
        </pc:sldMkLst>
        <pc:spChg chg="mod">
          <ac:chgData name="Anita Andrić" userId="f9a9bb3b-44ac-4a86-ab9e-3ab7c92e547a" providerId="ADAL" clId="{6FCF35FE-9D2A-4EF1-89B0-BB7BE8D1017B}" dt="2025-10-08T11:29:00.469" v="97" actId="20577"/>
          <ac:spMkLst>
            <pc:docMk/>
            <pc:sldMk cId="993552463" sldId="265"/>
            <ac:spMk id="13" creationId="{7386DD1E-513C-5287-97A8-4A780173D7C1}"/>
          </ac:spMkLst>
        </pc:spChg>
        <pc:graphicFrameChg chg="modGraphic">
          <ac:chgData name="Anita Andrić" userId="f9a9bb3b-44ac-4a86-ab9e-3ab7c92e547a" providerId="ADAL" clId="{6FCF35FE-9D2A-4EF1-89B0-BB7BE8D1017B}" dt="2025-10-08T11:31:18.572" v="100" actId="14734"/>
          <ac:graphicFrameMkLst>
            <pc:docMk/>
            <pc:sldMk cId="993552463" sldId="265"/>
            <ac:graphicFrameMk id="11" creationId="{37B0F74C-5E1A-1BAD-DA45-E6ED1FF88CD3}"/>
          </ac:graphicFrameMkLst>
        </pc:graphicFrameChg>
      </pc:sldChg>
      <pc:sldChg chg="modSp mod">
        <pc:chgData name="Anita Andrić" userId="f9a9bb3b-44ac-4a86-ab9e-3ab7c92e547a" providerId="ADAL" clId="{6FCF35FE-9D2A-4EF1-89B0-BB7BE8D1017B}" dt="2025-10-29T08:53:38.800" v="571" actId="20577"/>
        <pc:sldMkLst>
          <pc:docMk/>
          <pc:sldMk cId="1901466864" sldId="266"/>
        </pc:sldMkLst>
        <pc:spChg chg="mod">
          <ac:chgData name="Anita Andrić" userId="f9a9bb3b-44ac-4a86-ab9e-3ab7c92e547a" providerId="ADAL" clId="{6FCF35FE-9D2A-4EF1-89B0-BB7BE8D1017B}" dt="2025-10-29T08:53:38.800" v="571" actId="20577"/>
          <ac:spMkLst>
            <pc:docMk/>
            <pc:sldMk cId="1901466864" sldId="266"/>
            <ac:spMk id="14" creationId="{7584571E-64F2-1463-DCF8-75725EFED9BC}"/>
          </ac:spMkLst>
        </pc:spChg>
        <pc:graphicFrameChg chg="modGraphic">
          <ac:chgData name="Anita Andrić" userId="f9a9bb3b-44ac-4a86-ab9e-3ab7c92e547a" providerId="ADAL" clId="{6FCF35FE-9D2A-4EF1-89B0-BB7BE8D1017B}" dt="2025-10-08T13:02:11.903" v="542" actId="113"/>
          <ac:graphicFrameMkLst>
            <pc:docMk/>
            <pc:sldMk cId="1901466864" sldId="266"/>
            <ac:graphicFrameMk id="13" creationId="{2DBF5080-0E06-4DA3-DB0A-010DBD03094B}"/>
          </ac:graphicFrameMkLst>
        </pc:graphicFrameChg>
      </pc:sldChg>
      <pc:sldChg chg="modSp mod">
        <pc:chgData name="Anita Andrić" userId="f9a9bb3b-44ac-4a86-ab9e-3ab7c92e547a" providerId="ADAL" clId="{6FCF35FE-9D2A-4EF1-89B0-BB7BE8D1017B}" dt="2025-10-08T12:36:35.213" v="350" actId="20577"/>
        <pc:sldMkLst>
          <pc:docMk/>
          <pc:sldMk cId="3745741755" sldId="267"/>
        </pc:sldMkLst>
        <pc:spChg chg="mod">
          <ac:chgData name="Anita Andrić" userId="f9a9bb3b-44ac-4a86-ab9e-3ab7c92e547a" providerId="ADAL" clId="{6FCF35FE-9D2A-4EF1-89B0-BB7BE8D1017B}" dt="2025-10-08T12:36:35.213" v="350" actId="20577"/>
          <ac:spMkLst>
            <pc:docMk/>
            <pc:sldMk cId="3745741755" sldId="267"/>
            <ac:spMk id="16" creationId="{411F5FFB-6B39-050F-1690-B4D2036E757C}"/>
          </ac:spMkLst>
        </pc:spChg>
        <pc:graphicFrameChg chg="mod">
          <ac:chgData name="Anita Andrić" userId="f9a9bb3b-44ac-4a86-ab9e-3ab7c92e547a" providerId="ADAL" clId="{6FCF35FE-9D2A-4EF1-89B0-BB7BE8D1017B}" dt="2025-10-08T12:33:48.285" v="244" actId="14100"/>
          <ac:graphicFrameMkLst>
            <pc:docMk/>
            <pc:sldMk cId="3745741755" sldId="267"/>
            <ac:graphicFrameMk id="11" creationId="{EFFFACEE-B786-4991-9684-80767B995598}"/>
          </ac:graphicFrameMkLst>
        </pc:graphicFrameChg>
      </pc:sldChg>
      <pc:sldChg chg="modSp mod">
        <pc:chgData name="Anita Andrić" userId="f9a9bb3b-44ac-4a86-ab9e-3ab7c92e547a" providerId="ADAL" clId="{6FCF35FE-9D2A-4EF1-89B0-BB7BE8D1017B}" dt="2025-10-08T12:48:37.270" v="351" actId="20577"/>
        <pc:sldMkLst>
          <pc:docMk/>
          <pc:sldMk cId="3343558250" sldId="269"/>
        </pc:sldMkLst>
        <pc:spChg chg="mod">
          <ac:chgData name="Anita Andrić" userId="f9a9bb3b-44ac-4a86-ab9e-3ab7c92e547a" providerId="ADAL" clId="{6FCF35FE-9D2A-4EF1-89B0-BB7BE8D1017B}" dt="2025-10-08T12:48:37.270" v="351" actId="20577"/>
          <ac:spMkLst>
            <pc:docMk/>
            <pc:sldMk cId="3343558250" sldId="269"/>
            <ac:spMk id="8" creationId="{96EC9EFA-0CFE-E569-8ED1-273B32540313}"/>
          </ac:spMkLst>
        </pc:spChg>
      </pc:sldChg>
      <pc:sldChg chg="modSp mod">
        <pc:chgData name="Anita Andrić" userId="f9a9bb3b-44ac-4a86-ab9e-3ab7c92e547a" providerId="ADAL" clId="{6FCF35FE-9D2A-4EF1-89B0-BB7BE8D1017B}" dt="2025-10-08T13:03:11.796" v="570" actId="20577"/>
        <pc:sldMkLst>
          <pc:docMk/>
          <pc:sldMk cId="1819645884" sldId="270"/>
        </pc:sldMkLst>
        <pc:spChg chg="mod">
          <ac:chgData name="Anita Andrić" userId="f9a9bb3b-44ac-4a86-ab9e-3ab7c92e547a" providerId="ADAL" clId="{6FCF35FE-9D2A-4EF1-89B0-BB7BE8D1017B}" dt="2025-10-08T13:03:11.796" v="570" actId="20577"/>
          <ac:spMkLst>
            <pc:docMk/>
            <pc:sldMk cId="1819645884" sldId="270"/>
            <ac:spMk id="8" creationId="{96EC9EFA-0CFE-E569-8ED1-273B32540313}"/>
          </ac:spMkLst>
        </pc:spChg>
      </pc:sldChg>
    </pc:docChg>
  </pc:docChgLst>
  <pc:docChgLst>
    <pc:chgData name="Jasna Delija" userId="42cf7065-4aac-4e05-a490-444d19b24569" providerId="ADAL" clId="{09DBF8D0-7251-449F-B4A0-1EA8B442BA0A}"/>
    <pc:docChg chg="undo custSel modSld">
      <pc:chgData name="Jasna Delija" userId="42cf7065-4aac-4e05-a490-444d19b24569" providerId="ADAL" clId="{09DBF8D0-7251-449F-B4A0-1EA8B442BA0A}" dt="2025-07-02T12:36:09.519" v="1" actId="207"/>
      <pc:docMkLst>
        <pc:docMk/>
      </pc:docMkLst>
      <pc:sldChg chg="modSp mod">
        <pc:chgData name="Jasna Delija" userId="42cf7065-4aac-4e05-a490-444d19b24569" providerId="ADAL" clId="{09DBF8D0-7251-449F-B4A0-1EA8B442BA0A}" dt="2025-07-02T12:36:09.519" v="1" actId="207"/>
        <pc:sldMkLst>
          <pc:docMk/>
          <pc:sldMk cId="4152446498" sldId="264"/>
        </pc:sldMkLst>
      </pc:sldChg>
    </pc:docChg>
  </pc:docChgLst>
  <pc:docChgLst>
    <pc:chgData name="Andrea Crnković" userId="56356317-2087-452b-982a-e8e387ab59e1" providerId="ADAL" clId="{57A11287-A958-4FBF-AB5E-5DADB7FDFD86}"/>
    <pc:docChg chg="custSel modSld">
      <pc:chgData name="Andrea Crnković" userId="56356317-2087-452b-982a-e8e387ab59e1" providerId="ADAL" clId="{57A11287-A958-4FBF-AB5E-5DADB7FDFD86}" dt="2025-07-03T09:56:33.896" v="1196" actId="20577"/>
      <pc:docMkLst>
        <pc:docMk/>
      </pc:docMkLst>
      <pc:sldChg chg="modSp mod">
        <pc:chgData name="Andrea Crnković" userId="56356317-2087-452b-982a-e8e387ab59e1" providerId="ADAL" clId="{57A11287-A958-4FBF-AB5E-5DADB7FDFD86}" dt="2025-07-03T05:45:05.695" v="10" actId="207"/>
        <pc:sldMkLst>
          <pc:docMk/>
          <pc:sldMk cId="1533232375" sldId="259"/>
        </pc:sldMkLst>
      </pc:sldChg>
      <pc:sldChg chg="modSp mod">
        <pc:chgData name="Andrea Crnković" userId="56356317-2087-452b-982a-e8e387ab59e1" providerId="ADAL" clId="{57A11287-A958-4FBF-AB5E-5DADB7FDFD86}" dt="2025-07-03T06:04:40.839" v="26" actId="20577"/>
        <pc:sldMkLst>
          <pc:docMk/>
          <pc:sldMk cId="3938288106" sldId="261"/>
        </pc:sldMkLst>
      </pc:sldChg>
      <pc:sldChg chg="modSp mod">
        <pc:chgData name="Andrea Crnković" userId="56356317-2087-452b-982a-e8e387ab59e1" providerId="ADAL" clId="{57A11287-A958-4FBF-AB5E-5DADB7FDFD86}" dt="2025-07-03T07:24:34.574" v="28" actId="6549"/>
        <pc:sldMkLst>
          <pc:docMk/>
          <pc:sldMk cId="3081262649" sldId="262"/>
        </pc:sldMkLst>
      </pc:sldChg>
      <pc:sldChg chg="addSp delSp modSp mod">
        <pc:chgData name="Andrea Crnković" userId="56356317-2087-452b-982a-e8e387ab59e1" providerId="ADAL" clId="{57A11287-A958-4FBF-AB5E-5DADB7FDFD86}" dt="2025-07-03T09:14:00.775" v="691" actId="20577"/>
        <pc:sldMkLst>
          <pc:docMk/>
          <pc:sldMk cId="4152446498" sldId="264"/>
        </pc:sldMkLst>
      </pc:sldChg>
      <pc:sldChg chg="addSp modSp mod">
        <pc:chgData name="Andrea Crnković" userId="56356317-2087-452b-982a-e8e387ab59e1" providerId="ADAL" clId="{57A11287-A958-4FBF-AB5E-5DADB7FDFD86}" dt="2025-07-03T09:56:33.896" v="1196" actId="20577"/>
        <pc:sldMkLst>
          <pc:docMk/>
          <pc:sldMk cId="1901466864" sldId="266"/>
        </pc:sldMkLst>
      </pc:sldChg>
      <pc:sldChg chg="addSp delSp modSp mod">
        <pc:chgData name="Andrea Crnković" userId="56356317-2087-452b-982a-e8e387ab59e1" providerId="ADAL" clId="{57A11287-A958-4FBF-AB5E-5DADB7FDFD86}" dt="2025-07-03T09:37:15.662" v="784" actId="14100"/>
        <pc:sldMkLst>
          <pc:docMk/>
          <pc:sldMk cId="3745741755" sldId="267"/>
        </pc:sldMkLst>
      </pc:sldChg>
      <pc:sldChg chg="addSp delSp modSp mod">
        <pc:chgData name="Andrea Crnković" userId="56356317-2087-452b-982a-e8e387ab59e1" providerId="ADAL" clId="{57A11287-A958-4FBF-AB5E-5DADB7FDFD86}" dt="2025-07-03T09:43:13.726" v="847" actId="20577"/>
        <pc:sldMkLst>
          <pc:docMk/>
          <pc:sldMk cId="206119950" sldId="268"/>
        </pc:sldMkLst>
      </pc:sldChg>
      <pc:sldChg chg="modSp mod">
        <pc:chgData name="Andrea Crnković" userId="56356317-2087-452b-982a-e8e387ab59e1" providerId="ADAL" clId="{57A11287-A958-4FBF-AB5E-5DADB7FDFD86}" dt="2025-07-03T09:51:51.881" v="1195" actId="20577"/>
        <pc:sldMkLst>
          <pc:docMk/>
          <pc:sldMk cId="3343558250" sldId="269"/>
        </pc:sldMkLst>
      </pc:sldChg>
    </pc:docChg>
  </pc:docChgLst>
  <pc:docChgLst>
    <pc:chgData name="Jasna Delija" userId="42cf7065-4aac-4e05-a490-444d19b24569" providerId="ADAL" clId="{44EAFC28-9324-4041-9665-6CDB566B6A48}"/>
    <pc:docChg chg="undo custSel modSld">
      <pc:chgData name="Jasna Delija" userId="42cf7065-4aac-4e05-a490-444d19b24569" providerId="ADAL" clId="{44EAFC28-9324-4041-9665-6CDB566B6A48}" dt="2025-10-08T11:02:42.482" v="2322" actId="14100"/>
      <pc:docMkLst>
        <pc:docMk/>
      </pc:docMkLst>
      <pc:sldChg chg="modSp mod">
        <pc:chgData name="Jasna Delija" userId="42cf7065-4aac-4e05-a490-444d19b24569" providerId="ADAL" clId="{44EAFC28-9324-4041-9665-6CDB566B6A48}" dt="2025-09-29T08:01:56.126" v="114" actId="20577"/>
        <pc:sldMkLst>
          <pc:docMk/>
          <pc:sldMk cId="3065717341" sldId="256"/>
        </pc:sldMkLst>
        <pc:spChg chg="mod">
          <ac:chgData name="Jasna Delija" userId="42cf7065-4aac-4e05-a490-444d19b24569" providerId="ADAL" clId="{44EAFC28-9324-4041-9665-6CDB566B6A48}" dt="2025-09-29T08:01:56.126" v="114" actId="20577"/>
          <ac:spMkLst>
            <pc:docMk/>
            <pc:sldMk cId="3065717341" sldId="256"/>
            <ac:spMk id="3" creationId="{D3FAE861-246C-40DC-3418-9E6DFDE80DFC}"/>
          </ac:spMkLst>
        </pc:spChg>
        <pc:spChg chg="mod">
          <ac:chgData name="Jasna Delija" userId="42cf7065-4aac-4e05-a490-444d19b24569" providerId="ADAL" clId="{44EAFC28-9324-4041-9665-6CDB566B6A48}" dt="2025-09-29T07:13:29.106" v="5" actId="20577"/>
          <ac:spMkLst>
            <pc:docMk/>
            <pc:sldMk cId="3065717341" sldId="256"/>
            <ac:spMk id="8" creationId="{FA13BA7C-2664-75E6-E7FD-25880E4E888A}"/>
          </ac:spMkLst>
        </pc:spChg>
      </pc:sldChg>
      <pc:sldChg chg="modSp mod">
        <pc:chgData name="Jasna Delija" userId="42cf7065-4aac-4e05-a490-444d19b24569" providerId="ADAL" clId="{44EAFC28-9324-4041-9665-6CDB566B6A48}" dt="2025-10-08T11:02:42.482" v="2322" actId="14100"/>
        <pc:sldMkLst>
          <pc:docMk/>
          <pc:sldMk cId="1533232375" sldId="259"/>
        </pc:sldMkLst>
        <pc:spChg chg="mod">
          <ac:chgData name="Jasna Delija" userId="42cf7065-4aac-4e05-a490-444d19b24569" providerId="ADAL" clId="{44EAFC28-9324-4041-9665-6CDB566B6A48}" dt="2025-10-08T10:49:18.715" v="2174" actId="20577"/>
          <ac:spMkLst>
            <pc:docMk/>
            <pc:sldMk cId="1533232375" sldId="259"/>
            <ac:spMk id="2" creationId="{1D0B6310-3559-26D7-BBF6-4245847B7207}"/>
          </ac:spMkLst>
        </pc:spChg>
        <pc:spChg chg="mod">
          <ac:chgData name="Jasna Delija" userId="42cf7065-4aac-4e05-a490-444d19b24569" providerId="ADAL" clId="{44EAFC28-9324-4041-9665-6CDB566B6A48}" dt="2025-10-08T11:00:09.681" v="2286" actId="6549"/>
          <ac:spMkLst>
            <pc:docMk/>
            <pc:sldMk cId="1533232375" sldId="259"/>
            <ac:spMk id="3" creationId="{2265F3C5-6D66-6BED-F8ED-25628B17444B}"/>
          </ac:spMkLst>
        </pc:spChg>
        <pc:spChg chg="mod">
          <ac:chgData name="Jasna Delija" userId="42cf7065-4aac-4e05-a490-444d19b24569" providerId="ADAL" clId="{44EAFC28-9324-4041-9665-6CDB566B6A48}" dt="2025-10-08T11:02:32.298" v="2319" actId="14100"/>
          <ac:spMkLst>
            <pc:docMk/>
            <pc:sldMk cId="1533232375" sldId="259"/>
            <ac:spMk id="7" creationId="{8F10A95F-EFD0-E3B6-85EA-24D1834AB5CD}"/>
          </ac:spMkLst>
        </pc:spChg>
        <pc:spChg chg="mod">
          <ac:chgData name="Jasna Delija" userId="42cf7065-4aac-4e05-a490-444d19b24569" providerId="ADAL" clId="{44EAFC28-9324-4041-9665-6CDB566B6A48}" dt="2025-10-08T11:02:39.762" v="2321" actId="14100"/>
          <ac:spMkLst>
            <pc:docMk/>
            <pc:sldMk cId="1533232375" sldId="259"/>
            <ac:spMk id="8" creationId="{4AD2D8D5-7DE0-24BC-9F40-1221AE495F60}"/>
          </ac:spMkLst>
        </pc:spChg>
        <pc:spChg chg="mod">
          <ac:chgData name="Jasna Delija" userId="42cf7065-4aac-4e05-a490-444d19b24569" providerId="ADAL" clId="{44EAFC28-9324-4041-9665-6CDB566B6A48}" dt="2025-10-08T11:02:42.482" v="2322" actId="14100"/>
          <ac:spMkLst>
            <pc:docMk/>
            <pc:sldMk cId="1533232375" sldId="259"/>
            <ac:spMk id="9" creationId="{B811E987-8E15-07AC-37B1-A2E73201C5F4}"/>
          </ac:spMkLst>
        </pc:spChg>
      </pc:sldChg>
      <pc:sldChg chg="modSp mod">
        <pc:chgData name="Jasna Delija" userId="42cf7065-4aac-4e05-a490-444d19b24569" providerId="ADAL" clId="{44EAFC28-9324-4041-9665-6CDB566B6A48}" dt="2025-09-29T07:56:08.182" v="112" actId="6549"/>
        <pc:sldMkLst>
          <pc:docMk/>
          <pc:sldMk cId="2982849108" sldId="260"/>
        </pc:sldMkLst>
        <pc:spChg chg="mod">
          <ac:chgData name="Jasna Delija" userId="42cf7065-4aac-4e05-a490-444d19b24569" providerId="ADAL" clId="{44EAFC28-9324-4041-9665-6CDB566B6A48}" dt="2025-09-29T07:54:14.835" v="56" actId="20577"/>
          <ac:spMkLst>
            <pc:docMk/>
            <pc:sldMk cId="2982849108" sldId="260"/>
            <ac:spMk id="2" creationId="{1D0B6310-3559-26D7-BBF6-4245847B7207}"/>
          </ac:spMkLst>
        </pc:spChg>
        <pc:spChg chg="mod">
          <ac:chgData name="Jasna Delija" userId="42cf7065-4aac-4e05-a490-444d19b24569" providerId="ADAL" clId="{44EAFC28-9324-4041-9665-6CDB566B6A48}" dt="2025-09-29T07:56:08.182" v="112" actId="6549"/>
          <ac:spMkLst>
            <pc:docMk/>
            <pc:sldMk cId="2982849108" sldId="260"/>
            <ac:spMk id="3" creationId="{2265F3C5-6D66-6BED-F8ED-25628B17444B}"/>
          </ac:spMkLst>
        </pc:spChg>
      </pc:sldChg>
      <pc:sldChg chg="modSp mod">
        <pc:chgData name="Jasna Delija" userId="42cf7065-4aac-4e05-a490-444d19b24569" providerId="ADAL" clId="{44EAFC28-9324-4041-9665-6CDB566B6A48}" dt="2025-09-29T08:04:01.254" v="130" actId="20577"/>
        <pc:sldMkLst>
          <pc:docMk/>
          <pc:sldMk cId="3938288106" sldId="261"/>
        </pc:sldMkLst>
        <pc:spChg chg="mod">
          <ac:chgData name="Jasna Delija" userId="42cf7065-4aac-4e05-a490-444d19b24569" providerId="ADAL" clId="{44EAFC28-9324-4041-9665-6CDB566B6A48}" dt="2025-09-29T08:04:01.254" v="130" actId="20577"/>
          <ac:spMkLst>
            <pc:docMk/>
            <pc:sldMk cId="3938288106" sldId="261"/>
            <ac:spMk id="2" creationId="{1D0B6310-3559-26D7-BBF6-4245847B7207}"/>
          </ac:spMkLst>
        </pc:spChg>
      </pc:sldChg>
      <pc:sldChg chg="addSp delSp modSp mod">
        <pc:chgData name="Jasna Delija" userId="42cf7065-4aac-4e05-a490-444d19b24569" providerId="ADAL" clId="{44EAFC28-9324-4041-9665-6CDB566B6A48}" dt="2025-09-29T13:17:06.880" v="1713" actId="13926"/>
        <pc:sldMkLst>
          <pc:docMk/>
          <pc:sldMk cId="3081262649" sldId="262"/>
        </pc:sldMkLst>
        <pc:spChg chg="mod">
          <ac:chgData name="Jasna Delija" userId="42cf7065-4aac-4e05-a490-444d19b24569" providerId="ADAL" clId="{44EAFC28-9324-4041-9665-6CDB566B6A48}" dt="2025-09-29T13:17:06.880" v="1713" actId="13926"/>
          <ac:spMkLst>
            <pc:docMk/>
            <pc:sldMk cId="3081262649" sldId="262"/>
            <ac:spMk id="3" creationId="{2265F3C5-6D66-6BED-F8ED-25628B17444B}"/>
          </ac:spMkLst>
        </pc:spChg>
        <pc:graphicFrameChg chg="add mod">
          <ac:chgData name="Jasna Delija" userId="42cf7065-4aac-4e05-a490-444d19b24569" providerId="ADAL" clId="{44EAFC28-9324-4041-9665-6CDB566B6A48}" dt="2025-09-29T10:16:34.635" v="654" actId="14100"/>
          <ac:graphicFrameMkLst>
            <pc:docMk/>
            <pc:sldMk cId="3081262649" sldId="262"/>
            <ac:graphicFrameMk id="7" creationId="{645EF26F-02BB-8574-B585-0A4521F6E2A6}"/>
          </ac:graphicFrameMkLst>
        </pc:graphicFrameChg>
        <pc:graphicFrameChg chg="mod">
          <ac:chgData name="Jasna Delija" userId="42cf7065-4aac-4e05-a490-444d19b24569" providerId="ADAL" clId="{44EAFC28-9324-4041-9665-6CDB566B6A48}" dt="2025-09-29T10:15:56.240" v="643"/>
          <ac:graphicFrameMkLst>
            <pc:docMk/>
            <pc:sldMk cId="3081262649" sldId="262"/>
            <ac:graphicFrameMk id="10" creationId="{418D15CA-63F9-BBE4-AE5C-A4CB9C1E9CEE}"/>
          </ac:graphicFrameMkLst>
        </pc:graphicFrameChg>
        <pc:graphicFrameChg chg="mod modGraphic">
          <ac:chgData name="Jasna Delija" userId="42cf7065-4aac-4e05-a490-444d19b24569" providerId="ADAL" clId="{44EAFC28-9324-4041-9665-6CDB566B6A48}" dt="2025-09-29T12:42:27.071" v="1428" actId="21"/>
          <ac:graphicFrameMkLst>
            <pc:docMk/>
            <pc:sldMk cId="3081262649" sldId="262"/>
            <ac:graphicFrameMk id="15" creationId="{C60D718D-114A-83C8-3A59-77AF63626A61}"/>
          </ac:graphicFrameMkLst>
        </pc:graphicFrameChg>
      </pc:sldChg>
      <pc:sldChg chg="addSp delSp modSp mod">
        <pc:chgData name="Jasna Delija" userId="42cf7065-4aac-4e05-a490-444d19b24569" providerId="ADAL" clId="{44EAFC28-9324-4041-9665-6CDB566B6A48}" dt="2025-09-30T08:28:12.605" v="1853" actId="20577"/>
        <pc:sldMkLst>
          <pc:docMk/>
          <pc:sldMk cId="2334906386" sldId="263"/>
        </pc:sldMkLst>
        <pc:graphicFrameChg chg="add del mod modGraphic">
          <ac:chgData name="Jasna Delija" userId="42cf7065-4aac-4e05-a490-444d19b24569" providerId="ADAL" clId="{44EAFC28-9324-4041-9665-6CDB566B6A48}" dt="2025-09-30T08:28:12.605" v="1853" actId="20577"/>
          <ac:graphicFrameMkLst>
            <pc:docMk/>
            <pc:sldMk cId="2334906386" sldId="263"/>
            <ac:graphicFrameMk id="5" creationId="{862A0189-BD42-F9E6-BD40-965161CE1FAF}"/>
          </ac:graphicFrameMkLst>
        </pc:graphicFrameChg>
      </pc:sldChg>
      <pc:sldChg chg="addSp modSp mod">
        <pc:chgData name="Jasna Delija" userId="42cf7065-4aac-4e05-a490-444d19b24569" providerId="ADAL" clId="{44EAFC28-9324-4041-9665-6CDB566B6A48}" dt="2025-09-30T09:06:07.416" v="2007" actId="20577"/>
        <pc:sldMkLst>
          <pc:docMk/>
          <pc:sldMk cId="4152446498" sldId="264"/>
        </pc:sldMkLst>
        <pc:spChg chg="mod">
          <ac:chgData name="Jasna Delija" userId="42cf7065-4aac-4e05-a490-444d19b24569" providerId="ADAL" clId="{44EAFC28-9324-4041-9665-6CDB566B6A48}" dt="2025-09-30T09:06:07.416" v="2007" actId="20577"/>
          <ac:spMkLst>
            <pc:docMk/>
            <pc:sldMk cId="4152446498" sldId="264"/>
            <ac:spMk id="9" creationId="{A9692452-2CE2-6F36-9378-B890D393F83A}"/>
          </ac:spMkLst>
        </pc:spChg>
        <pc:graphicFrameChg chg="add mod">
          <ac:chgData name="Jasna Delija" userId="42cf7065-4aac-4e05-a490-444d19b24569" providerId="ADAL" clId="{44EAFC28-9324-4041-9665-6CDB566B6A48}" dt="2025-09-29T11:02:07.415" v="1238"/>
          <ac:graphicFrameMkLst>
            <pc:docMk/>
            <pc:sldMk cId="4152446498" sldId="264"/>
            <ac:graphicFrameMk id="5" creationId="{6324D0B7-3629-41DC-BC5B-74E2B73953DF}"/>
          </ac:graphicFrameMkLst>
        </pc:graphicFrameChg>
      </pc:sldChg>
      <pc:sldChg chg="modSp mod">
        <pc:chgData name="Jasna Delija" userId="42cf7065-4aac-4e05-a490-444d19b24569" providerId="ADAL" clId="{44EAFC28-9324-4041-9665-6CDB566B6A48}" dt="2025-09-30T08:16:08.468" v="1846" actId="207"/>
        <pc:sldMkLst>
          <pc:docMk/>
          <pc:sldMk cId="993552463" sldId="265"/>
        </pc:sldMkLst>
        <pc:spChg chg="mod">
          <ac:chgData name="Jasna Delija" userId="42cf7065-4aac-4e05-a490-444d19b24569" providerId="ADAL" clId="{44EAFC28-9324-4041-9665-6CDB566B6A48}" dt="2025-09-29T08:04:29.248" v="137" actId="20577"/>
          <ac:spMkLst>
            <pc:docMk/>
            <pc:sldMk cId="993552463" sldId="265"/>
            <ac:spMk id="2" creationId="{1D0B6310-3559-26D7-BBF6-4245847B7207}"/>
          </ac:spMkLst>
        </pc:spChg>
        <pc:spChg chg="mod">
          <ac:chgData name="Jasna Delija" userId="42cf7065-4aac-4e05-a490-444d19b24569" providerId="ADAL" clId="{44EAFC28-9324-4041-9665-6CDB566B6A48}" dt="2025-09-29T09:27:10.981" v="396" actId="1076"/>
          <ac:spMkLst>
            <pc:docMk/>
            <pc:sldMk cId="993552463" sldId="265"/>
            <ac:spMk id="3" creationId="{2265F3C5-6D66-6BED-F8ED-25628B17444B}"/>
          </ac:spMkLst>
        </pc:spChg>
        <pc:spChg chg="mod">
          <ac:chgData name="Jasna Delija" userId="42cf7065-4aac-4e05-a490-444d19b24569" providerId="ADAL" clId="{44EAFC28-9324-4041-9665-6CDB566B6A48}" dt="2025-09-30T08:16:08.468" v="1846" actId="207"/>
          <ac:spMkLst>
            <pc:docMk/>
            <pc:sldMk cId="993552463" sldId="265"/>
            <ac:spMk id="13" creationId="{7386DD1E-513C-5287-97A8-4A780173D7C1}"/>
          </ac:spMkLst>
        </pc:spChg>
        <pc:graphicFrameChg chg="mod modGraphic">
          <ac:chgData name="Jasna Delija" userId="42cf7065-4aac-4e05-a490-444d19b24569" providerId="ADAL" clId="{44EAFC28-9324-4041-9665-6CDB566B6A48}" dt="2025-09-29T09:27:09.461" v="395" actId="255"/>
          <ac:graphicFrameMkLst>
            <pc:docMk/>
            <pc:sldMk cId="993552463" sldId="265"/>
            <ac:graphicFrameMk id="11" creationId="{37B0F74C-5E1A-1BAD-DA45-E6ED1FF88CD3}"/>
          </ac:graphicFrameMkLst>
        </pc:graphicFrameChg>
        <pc:picChg chg="mod">
          <ac:chgData name="Jasna Delija" userId="42cf7065-4aac-4e05-a490-444d19b24569" providerId="ADAL" clId="{44EAFC28-9324-4041-9665-6CDB566B6A48}" dt="2025-09-29T09:01:17.647" v="282" actId="1076"/>
          <ac:picMkLst>
            <pc:docMk/>
            <pc:sldMk cId="993552463" sldId="265"/>
            <ac:picMk id="4" creationId="{7AB52835-B9E6-36F5-D31C-3DEB395E4895}"/>
          </ac:picMkLst>
        </pc:picChg>
      </pc:sldChg>
      <pc:sldChg chg="addSp modSp mod">
        <pc:chgData name="Jasna Delija" userId="42cf7065-4aac-4e05-a490-444d19b24569" providerId="ADAL" clId="{44EAFC28-9324-4041-9665-6CDB566B6A48}" dt="2025-09-30T09:07:28.625" v="2008" actId="207"/>
        <pc:sldMkLst>
          <pc:docMk/>
          <pc:sldMk cId="1901466864" sldId="266"/>
        </pc:sldMkLst>
        <pc:spChg chg="mod">
          <ac:chgData name="Jasna Delija" userId="42cf7065-4aac-4e05-a490-444d19b24569" providerId="ADAL" clId="{44EAFC28-9324-4041-9665-6CDB566B6A48}" dt="2025-09-29T13:14:17.404" v="1711" actId="13926"/>
          <ac:spMkLst>
            <pc:docMk/>
            <pc:sldMk cId="1901466864" sldId="266"/>
            <ac:spMk id="5" creationId="{18BE0AFB-0FF0-31F1-4AC1-6AA7172F27C7}"/>
          </ac:spMkLst>
        </pc:spChg>
        <pc:spChg chg="mod">
          <ac:chgData name="Jasna Delija" userId="42cf7065-4aac-4e05-a490-444d19b24569" providerId="ADAL" clId="{44EAFC28-9324-4041-9665-6CDB566B6A48}" dt="2025-09-30T09:07:28.625" v="2008" actId="207"/>
          <ac:spMkLst>
            <pc:docMk/>
            <pc:sldMk cId="1901466864" sldId="266"/>
            <ac:spMk id="14" creationId="{7584571E-64F2-1463-DCF8-75725EFED9BC}"/>
          </ac:spMkLst>
        </pc:spChg>
        <pc:graphicFrameChg chg="add mod">
          <ac:chgData name="Jasna Delija" userId="42cf7065-4aac-4e05-a490-444d19b24569" providerId="ADAL" clId="{44EAFC28-9324-4041-9665-6CDB566B6A48}" dt="2025-09-29T11:13:37.422" v="1259" actId="14100"/>
          <ac:graphicFrameMkLst>
            <pc:docMk/>
            <pc:sldMk cId="1901466864" sldId="266"/>
            <ac:graphicFrameMk id="8" creationId="{F0B0F21B-1E9A-4852-9FA5-ACD6B9208302}"/>
          </ac:graphicFrameMkLst>
        </pc:graphicFrameChg>
        <pc:graphicFrameChg chg="mod modGraphic">
          <ac:chgData name="Jasna Delija" userId="42cf7065-4aac-4e05-a490-444d19b24569" providerId="ADAL" clId="{44EAFC28-9324-4041-9665-6CDB566B6A48}" dt="2025-09-30T08:32:12.924" v="1862" actId="20577"/>
          <ac:graphicFrameMkLst>
            <pc:docMk/>
            <pc:sldMk cId="1901466864" sldId="266"/>
            <ac:graphicFrameMk id="13" creationId="{2DBF5080-0E06-4DA3-DB0A-010DBD03094B}"/>
          </ac:graphicFrameMkLst>
        </pc:graphicFrameChg>
      </pc:sldChg>
      <pc:sldChg chg="addSp delSp modSp mod">
        <pc:chgData name="Jasna Delija" userId="42cf7065-4aac-4e05-a490-444d19b24569" providerId="ADAL" clId="{44EAFC28-9324-4041-9665-6CDB566B6A48}" dt="2025-09-29T12:49:58.291" v="1597" actId="207"/>
        <pc:sldMkLst>
          <pc:docMk/>
          <pc:sldMk cId="3745741755" sldId="267"/>
        </pc:sldMkLst>
        <pc:spChg chg="mod">
          <ac:chgData name="Jasna Delija" userId="42cf7065-4aac-4e05-a490-444d19b24569" providerId="ADAL" clId="{44EAFC28-9324-4041-9665-6CDB566B6A48}" dt="2025-09-29T12:49:58.291" v="1597" actId="207"/>
          <ac:spMkLst>
            <pc:docMk/>
            <pc:sldMk cId="3745741755" sldId="267"/>
            <ac:spMk id="12" creationId="{BEA3CBB3-E347-D3EB-6A4F-2378D0523EB1}"/>
          </ac:spMkLst>
        </pc:spChg>
        <pc:spChg chg="mod">
          <ac:chgData name="Jasna Delija" userId="42cf7065-4aac-4e05-a490-444d19b24569" providerId="ADAL" clId="{44EAFC28-9324-4041-9665-6CDB566B6A48}" dt="2025-09-29T12:49:53.762" v="1596" actId="207"/>
          <ac:spMkLst>
            <pc:docMk/>
            <pc:sldMk cId="3745741755" sldId="267"/>
            <ac:spMk id="16" creationId="{411F5FFB-6B39-050F-1690-B4D2036E757C}"/>
          </ac:spMkLst>
        </pc:spChg>
        <pc:graphicFrameChg chg="add mod">
          <ac:chgData name="Jasna Delija" userId="42cf7065-4aac-4e05-a490-444d19b24569" providerId="ADAL" clId="{44EAFC28-9324-4041-9665-6CDB566B6A48}" dt="2025-09-29T11:30:09.166" v="1290" actId="14100"/>
          <ac:graphicFrameMkLst>
            <pc:docMk/>
            <pc:sldMk cId="3745741755" sldId="267"/>
            <ac:graphicFrameMk id="11" creationId="{EFFFACEE-B786-4991-9684-80767B995598}"/>
          </ac:graphicFrameMkLst>
        </pc:graphicFrameChg>
      </pc:sldChg>
      <pc:sldChg chg="addSp modSp mod">
        <pc:chgData name="Jasna Delija" userId="42cf7065-4aac-4e05-a490-444d19b24569" providerId="ADAL" clId="{44EAFC28-9324-4041-9665-6CDB566B6A48}" dt="2025-09-29T11:51:51.486" v="1297" actId="14100"/>
        <pc:sldMkLst>
          <pc:docMk/>
          <pc:sldMk cId="206119950" sldId="268"/>
        </pc:sldMkLst>
        <pc:graphicFrameChg chg="add mod">
          <ac:chgData name="Jasna Delija" userId="42cf7065-4aac-4e05-a490-444d19b24569" providerId="ADAL" clId="{44EAFC28-9324-4041-9665-6CDB566B6A48}" dt="2025-09-29T11:51:51.486" v="1297" actId="14100"/>
          <ac:graphicFrameMkLst>
            <pc:docMk/>
            <pc:sldMk cId="206119950" sldId="268"/>
            <ac:graphicFrameMk id="3" creationId="{2B308F6A-B661-4E87-B610-031B970C6AF0}"/>
          </ac:graphicFrameMkLst>
        </pc:graphicFrameChg>
      </pc:sldChg>
      <pc:sldChg chg="modSp mod">
        <pc:chgData name="Jasna Delija" userId="42cf7065-4aac-4e05-a490-444d19b24569" providerId="ADAL" clId="{44EAFC28-9324-4041-9665-6CDB566B6A48}" dt="2025-09-30T09:15:48.948" v="2170" actId="13926"/>
        <pc:sldMkLst>
          <pc:docMk/>
          <pc:sldMk cId="3343558250" sldId="269"/>
        </pc:sldMkLst>
        <pc:spChg chg="mod">
          <ac:chgData name="Jasna Delija" userId="42cf7065-4aac-4e05-a490-444d19b24569" providerId="ADAL" clId="{44EAFC28-9324-4041-9665-6CDB566B6A48}" dt="2025-09-30T09:15:48.948" v="2170" actId="13926"/>
          <ac:spMkLst>
            <pc:docMk/>
            <pc:sldMk cId="3343558250" sldId="269"/>
            <ac:spMk id="8" creationId="{96EC9EFA-0CFE-E569-8ED1-273B32540313}"/>
          </ac:spMkLst>
        </pc:spChg>
      </pc:sldChg>
    </pc:docChg>
  </pc:docChgLst>
  <pc:docChgLst>
    <pc:chgData name="Anita Andrić" userId="f9a9bb3b-44ac-4a86-ab9e-3ab7c92e547a" providerId="ADAL" clId="{C0CD5423-1562-48A5-86AA-51114CFDE644}"/>
    <pc:docChg chg="modSld">
      <pc:chgData name="Anita Andrić" userId="f9a9bb3b-44ac-4a86-ab9e-3ab7c92e547a" providerId="ADAL" clId="{C0CD5423-1562-48A5-86AA-51114CFDE644}" dt="2023-07-12T11:34:56.434" v="16" actId="20577"/>
      <pc:docMkLst>
        <pc:docMk/>
      </pc:docMkLst>
      <pc:sldChg chg="modSp mod">
        <pc:chgData name="Anita Andrić" userId="f9a9bb3b-44ac-4a86-ab9e-3ab7c92e547a" providerId="ADAL" clId="{C0CD5423-1562-48A5-86AA-51114CFDE644}" dt="2023-07-12T11:34:56.434" v="16" actId="20577"/>
        <pc:sldMkLst>
          <pc:docMk/>
          <pc:sldMk cId="2982849108" sldId="260"/>
        </pc:sldMkLst>
      </pc:sldChg>
    </pc:docChg>
  </pc:docChgLst>
  <pc:docChgLst>
    <pc:chgData name="Jasna Delija" userId="42cf7065-4aac-4e05-a490-444d19b24569" providerId="ADAL" clId="{5FB9BA42-0DC1-4AAE-829C-6BB8B407C0BE}"/>
    <pc:docChg chg="undo custSel modSld">
      <pc:chgData name="Jasna Delija" userId="42cf7065-4aac-4e05-a490-444d19b24569" providerId="ADAL" clId="{5FB9BA42-0DC1-4AAE-829C-6BB8B407C0BE}" dt="2025-06-12T11:07:51.285" v="1839" actId="20577"/>
      <pc:docMkLst>
        <pc:docMk/>
      </pc:docMkLst>
      <pc:sldChg chg="modSp mod">
        <pc:chgData name="Jasna Delija" userId="42cf7065-4aac-4e05-a490-444d19b24569" providerId="ADAL" clId="{5FB9BA42-0DC1-4AAE-829C-6BB8B407C0BE}" dt="2025-06-09T08:46:13.404" v="3" actId="20577"/>
        <pc:sldMkLst>
          <pc:docMk/>
          <pc:sldMk cId="3065717341" sldId="256"/>
        </pc:sldMkLst>
      </pc:sldChg>
      <pc:sldChg chg="modSp mod">
        <pc:chgData name="Jasna Delija" userId="42cf7065-4aac-4e05-a490-444d19b24569" providerId="ADAL" clId="{5FB9BA42-0DC1-4AAE-829C-6BB8B407C0BE}" dt="2025-06-09T08:52:16.090" v="31" actId="207"/>
        <pc:sldMkLst>
          <pc:docMk/>
          <pc:sldMk cId="1533232375" sldId="259"/>
        </pc:sldMkLst>
      </pc:sldChg>
      <pc:sldChg chg="modSp mod">
        <pc:chgData name="Jasna Delija" userId="42cf7065-4aac-4e05-a490-444d19b24569" providerId="ADAL" clId="{5FB9BA42-0DC1-4AAE-829C-6BB8B407C0BE}" dt="2025-06-09T10:34:42.354" v="125" actId="20577"/>
        <pc:sldMkLst>
          <pc:docMk/>
          <pc:sldMk cId="2982849108" sldId="260"/>
        </pc:sldMkLst>
      </pc:sldChg>
      <pc:sldChg chg="modSp mod">
        <pc:chgData name="Jasna Delija" userId="42cf7065-4aac-4e05-a490-444d19b24569" providerId="ADAL" clId="{5FB9BA42-0DC1-4AAE-829C-6BB8B407C0BE}" dt="2025-06-12T11:07:51.285" v="1839" actId="20577"/>
        <pc:sldMkLst>
          <pc:docMk/>
          <pc:sldMk cId="3938288106" sldId="261"/>
        </pc:sldMkLst>
      </pc:sldChg>
      <pc:sldChg chg="delSp modSp mod">
        <pc:chgData name="Jasna Delija" userId="42cf7065-4aac-4e05-a490-444d19b24569" providerId="ADAL" clId="{5FB9BA42-0DC1-4AAE-829C-6BB8B407C0BE}" dt="2025-06-10T08:04:18.942" v="808" actId="14100"/>
        <pc:sldMkLst>
          <pc:docMk/>
          <pc:sldMk cId="3081262649" sldId="262"/>
        </pc:sldMkLst>
      </pc:sldChg>
      <pc:sldChg chg="modSp mod">
        <pc:chgData name="Jasna Delija" userId="42cf7065-4aac-4e05-a490-444d19b24569" providerId="ADAL" clId="{5FB9BA42-0DC1-4AAE-829C-6BB8B407C0BE}" dt="2025-06-12T07:20:05.533" v="1458" actId="6549"/>
        <pc:sldMkLst>
          <pc:docMk/>
          <pc:sldMk cId="2334906386" sldId="263"/>
        </pc:sldMkLst>
      </pc:sldChg>
      <pc:sldChg chg="addSp delSp modSp mod">
        <pc:chgData name="Jasna Delija" userId="42cf7065-4aac-4e05-a490-444d19b24569" providerId="ADAL" clId="{5FB9BA42-0DC1-4AAE-829C-6BB8B407C0BE}" dt="2025-06-12T07:42:45.890" v="1474" actId="207"/>
        <pc:sldMkLst>
          <pc:docMk/>
          <pc:sldMk cId="4152446498" sldId="264"/>
        </pc:sldMkLst>
      </pc:sldChg>
      <pc:sldChg chg="modSp mod">
        <pc:chgData name="Jasna Delija" userId="42cf7065-4aac-4e05-a490-444d19b24569" providerId="ADAL" clId="{5FB9BA42-0DC1-4AAE-829C-6BB8B407C0BE}" dt="2025-06-10T05:53:13.593" v="539" actId="20577"/>
        <pc:sldMkLst>
          <pc:docMk/>
          <pc:sldMk cId="993552463" sldId="265"/>
        </pc:sldMkLst>
      </pc:sldChg>
      <pc:sldChg chg="modSp mod">
        <pc:chgData name="Jasna Delija" userId="42cf7065-4aac-4e05-a490-444d19b24569" providerId="ADAL" clId="{5FB9BA42-0DC1-4AAE-829C-6BB8B407C0BE}" dt="2025-06-12T10:04:03.633" v="1836" actId="207"/>
        <pc:sldMkLst>
          <pc:docMk/>
          <pc:sldMk cId="1901466864" sldId="266"/>
        </pc:sldMkLst>
      </pc:sldChg>
      <pc:sldChg chg="addSp delSp modSp mod">
        <pc:chgData name="Jasna Delija" userId="42cf7065-4aac-4e05-a490-444d19b24569" providerId="ADAL" clId="{5FB9BA42-0DC1-4AAE-829C-6BB8B407C0BE}" dt="2025-06-12T09:14:07.075" v="1527" actId="20577"/>
        <pc:sldMkLst>
          <pc:docMk/>
          <pc:sldMk cId="3745741755" sldId="267"/>
        </pc:sldMkLst>
      </pc:sldChg>
      <pc:sldChg chg="delSp mod">
        <pc:chgData name="Jasna Delija" userId="42cf7065-4aac-4e05-a490-444d19b24569" providerId="ADAL" clId="{5FB9BA42-0DC1-4AAE-829C-6BB8B407C0BE}" dt="2025-06-12T09:24:51.825" v="1528" actId="478"/>
        <pc:sldMkLst>
          <pc:docMk/>
          <pc:sldMk cId="206119950" sldId="268"/>
        </pc:sldMkLst>
      </pc:sldChg>
      <pc:sldChg chg="modSp mod">
        <pc:chgData name="Jasna Delija" userId="42cf7065-4aac-4e05-a490-444d19b24569" providerId="ADAL" clId="{5FB9BA42-0DC1-4AAE-829C-6BB8B407C0BE}" dt="2025-06-12T10:07:42.552" v="1837" actId="207"/>
        <pc:sldMkLst>
          <pc:docMk/>
          <pc:sldMk cId="3343558250" sldId="269"/>
        </pc:sldMkLst>
      </pc:sldChg>
    </pc:docChg>
  </pc:docChgLst>
  <pc:docChgLst>
    <pc:chgData name="Andrea Crnković" userId="56356317-2087-452b-982a-e8e387ab59e1" providerId="ADAL" clId="{AA8AD382-F478-44DF-A4ED-E2C15ECD8429}"/>
    <pc:docChg chg="modSld">
      <pc:chgData name="Andrea Crnković" userId="56356317-2087-452b-982a-e8e387ab59e1" providerId="ADAL" clId="{AA8AD382-F478-44DF-A4ED-E2C15ECD8429}" dt="2024-06-13T06:45:30.668" v="85" actId="14100"/>
      <pc:docMkLst>
        <pc:docMk/>
      </pc:docMkLst>
      <pc:sldChg chg="modSp mod">
        <pc:chgData name="Andrea Crnković" userId="56356317-2087-452b-982a-e8e387ab59e1" providerId="ADAL" clId="{AA8AD382-F478-44DF-A4ED-E2C15ECD8429}" dt="2024-06-13T06:45:30.668" v="85" actId="14100"/>
        <pc:sldMkLst>
          <pc:docMk/>
          <pc:sldMk cId="3081262649" sldId="262"/>
        </pc:sldMkLst>
      </pc:sldChg>
      <pc:sldChg chg="modSp mod">
        <pc:chgData name="Andrea Crnković" userId="56356317-2087-452b-982a-e8e387ab59e1" providerId="ADAL" clId="{AA8AD382-F478-44DF-A4ED-E2C15ECD8429}" dt="2024-06-13T06:37:00.036" v="38" actId="14100"/>
        <pc:sldMkLst>
          <pc:docMk/>
          <pc:sldMk cId="4152446498" sldId="264"/>
        </pc:sldMkLst>
      </pc:sldChg>
      <pc:sldChg chg="modSp mod">
        <pc:chgData name="Andrea Crnković" userId="56356317-2087-452b-982a-e8e387ab59e1" providerId="ADAL" clId="{AA8AD382-F478-44DF-A4ED-E2C15ECD8429}" dt="2024-06-13T06:29:45.878" v="9" actId="20577"/>
        <pc:sldMkLst>
          <pc:docMk/>
          <pc:sldMk cId="993552463" sldId="265"/>
        </pc:sldMkLst>
      </pc:sldChg>
      <pc:sldChg chg="modSp mod">
        <pc:chgData name="Andrea Crnković" userId="56356317-2087-452b-982a-e8e387ab59e1" providerId="ADAL" clId="{AA8AD382-F478-44DF-A4ED-E2C15ECD8429}" dt="2024-06-13T06:40:24.809" v="54" actId="27918"/>
        <pc:sldMkLst>
          <pc:docMk/>
          <pc:sldMk cId="1901466864" sldId="266"/>
        </pc:sldMkLst>
      </pc:sldChg>
      <pc:sldChg chg="modSp mod">
        <pc:chgData name="Andrea Crnković" userId="56356317-2087-452b-982a-e8e387ab59e1" providerId="ADAL" clId="{AA8AD382-F478-44DF-A4ED-E2C15ECD8429}" dt="2024-06-13T06:41:45.166" v="57" actId="27918"/>
        <pc:sldMkLst>
          <pc:docMk/>
          <pc:sldMk cId="3745741755" sldId="267"/>
        </pc:sldMkLst>
      </pc:sldChg>
      <pc:sldChg chg="modSp mod">
        <pc:chgData name="Andrea Crnković" userId="56356317-2087-452b-982a-e8e387ab59e1" providerId="ADAL" clId="{AA8AD382-F478-44DF-A4ED-E2C15ECD8429}" dt="2024-06-13T06:42:15.881" v="83" actId="20577"/>
        <pc:sldMkLst>
          <pc:docMk/>
          <pc:sldMk cId="206119950" sldId="268"/>
        </pc:sldMkLst>
      </pc:sldChg>
      <pc:sldChg chg="modSp mod">
        <pc:chgData name="Andrea Crnković" userId="56356317-2087-452b-982a-e8e387ab59e1" providerId="ADAL" clId="{AA8AD382-F478-44DF-A4ED-E2C15ECD8429}" dt="2024-06-12T12:58:32.581" v="0" actId="6549"/>
        <pc:sldMkLst>
          <pc:docMk/>
          <pc:sldMk cId="3343558250" sldId="269"/>
        </pc:sldMkLst>
      </pc:sldChg>
    </pc:docChg>
  </pc:docChgLst>
  <pc:docChgLst>
    <pc:chgData name="Andrea Crnković" userId="56356317-2087-452b-982a-e8e387ab59e1" providerId="ADAL" clId="{0D2FEE5B-63B2-4EAC-A060-69D41738EBF1}"/>
    <pc:docChg chg="undo redo custSel addSld delSld modSld">
      <pc:chgData name="Andrea Crnković" userId="56356317-2087-452b-982a-e8e387ab59e1" providerId="ADAL" clId="{0D2FEE5B-63B2-4EAC-A060-69D41738EBF1}" dt="2023-07-14T08:30:01.662" v="8182" actId="14100"/>
      <pc:docMkLst>
        <pc:docMk/>
      </pc:docMkLst>
      <pc:sldChg chg="addSp delSp modSp mod">
        <pc:chgData name="Andrea Crnković" userId="56356317-2087-452b-982a-e8e387ab59e1" providerId="ADAL" clId="{0D2FEE5B-63B2-4EAC-A060-69D41738EBF1}" dt="2023-07-12T08:08:00.563" v="5621"/>
        <pc:sldMkLst>
          <pc:docMk/>
          <pc:sldMk cId="3065717341" sldId="256"/>
        </pc:sldMkLst>
      </pc:sldChg>
      <pc:sldChg chg="new del">
        <pc:chgData name="Andrea Crnković" userId="56356317-2087-452b-982a-e8e387ab59e1" providerId="ADAL" clId="{0D2FEE5B-63B2-4EAC-A060-69D41738EBF1}" dt="2023-06-28T11:07:16.273" v="1" actId="680"/>
        <pc:sldMkLst>
          <pc:docMk/>
          <pc:sldMk cId="349682178" sldId="257"/>
        </pc:sldMkLst>
      </pc:sldChg>
      <pc:sldChg chg="new del">
        <pc:chgData name="Andrea Crnković" userId="56356317-2087-452b-982a-e8e387ab59e1" providerId="ADAL" clId="{0D2FEE5B-63B2-4EAC-A060-69D41738EBF1}" dt="2023-07-12T10:58:22.921" v="7854" actId="2696"/>
        <pc:sldMkLst>
          <pc:docMk/>
          <pc:sldMk cId="2873564782" sldId="257"/>
        </pc:sldMkLst>
      </pc:sldChg>
      <pc:sldChg chg="addSp delSp modSp add mod">
        <pc:chgData name="Andrea Crnković" userId="56356317-2087-452b-982a-e8e387ab59e1" providerId="ADAL" clId="{0D2FEE5B-63B2-4EAC-A060-69D41738EBF1}" dt="2023-07-05T10:22:10.217" v="981" actId="207"/>
        <pc:sldMkLst>
          <pc:docMk/>
          <pc:sldMk cId="3073556290" sldId="258"/>
        </pc:sldMkLst>
      </pc:sldChg>
      <pc:sldChg chg="addSp delSp modSp add mod">
        <pc:chgData name="Andrea Crnković" userId="56356317-2087-452b-982a-e8e387ab59e1" providerId="ADAL" clId="{0D2FEE5B-63B2-4EAC-A060-69D41738EBF1}" dt="2023-07-10T09:43:29.529" v="3752" actId="113"/>
        <pc:sldMkLst>
          <pc:docMk/>
          <pc:sldMk cId="1533232375" sldId="259"/>
        </pc:sldMkLst>
      </pc:sldChg>
      <pc:sldChg chg="addSp modSp add mod">
        <pc:chgData name="Andrea Crnković" userId="56356317-2087-452b-982a-e8e387ab59e1" providerId="ADAL" clId="{0D2FEE5B-63B2-4EAC-A060-69D41738EBF1}" dt="2023-07-12T11:37:07.998" v="8119" actId="20577"/>
        <pc:sldMkLst>
          <pc:docMk/>
          <pc:sldMk cId="2982849108" sldId="260"/>
        </pc:sldMkLst>
      </pc:sldChg>
      <pc:sldChg chg="addSp modSp add mod">
        <pc:chgData name="Andrea Crnković" userId="56356317-2087-452b-982a-e8e387ab59e1" providerId="ADAL" clId="{0D2FEE5B-63B2-4EAC-A060-69D41738EBF1}" dt="2023-07-10T09:53:49.552" v="3834" actId="14100"/>
        <pc:sldMkLst>
          <pc:docMk/>
          <pc:sldMk cId="3938288106" sldId="261"/>
        </pc:sldMkLst>
      </pc:sldChg>
      <pc:sldChg chg="addSp delSp modSp add mod">
        <pc:chgData name="Andrea Crnković" userId="56356317-2087-452b-982a-e8e387ab59e1" providerId="ADAL" clId="{0D2FEE5B-63B2-4EAC-A060-69D41738EBF1}" dt="2023-07-12T09:15:57.036" v="6275" actId="20577"/>
        <pc:sldMkLst>
          <pc:docMk/>
          <pc:sldMk cId="3081262649" sldId="262"/>
        </pc:sldMkLst>
      </pc:sldChg>
      <pc:sldChg chg="addSp delSp modSp add mod">
        <pc:chgData name="Andrea Crnković" userId="56356317-2087-452b-982a-e8e387ab59e1" providerId="ADAL" clId="{0D2FEE5B-63B2-4EAC-A060-69D41738EBF1}" dt="2023-07-10T12:00:58.213" v="4639" actId="14100"/>
        <pc:sldMkLst>
          <pc:docMk/>
          <pc:sldMk cId="2334906386" sldId="263"/>
        </pc:sldMkLst>
      </pc:sldChg>
      <pc:sldChg chg="addSp delSp modSp add mod">
        <pc:chgData name="Andrea Crnković" userId="56356317-2087-452b-982a-e8e387ab59e1" providerId="ADAL" clId="{0D2FEE5B-63B2-4EAC-A060-69D41738EBF1}" dt="2023-07-12T11:05:36.729" v="8096" actId="20577"/>
        <pc:sldMkLst>
          <pc:docMk/>
          <pc:sldMk cId="4152446498" sldId="264"/>
        </pc:sldMkLst>
      </pc:sldChg>
      <pc:sldChg chg="addSp delSp modSp add mod">
        <pc:chgData name="Andrea Crnković" userId="56356317-2087-452b-982a-e8e387ab59e1" providerId="ADAL" clId="{0D2FEE5B-63B2-4EAC-A060-69D41738EBF1}" dt="2023-07-12T07:47:51.040" v="5254" actId="20577"/>
        <pc:sldMkLst>
          <pc:docMk/>
          <pc:sldMk cId="993552463" sldId="265"/>
        </pc:sldMkLst>
      </pc:sldChg>
      <pc:sldChg chg="new del">
        <pc:chgData name="Andrea Crnković" userId="56356317-2087-452b-982a-e8e387ab59e1" providerId="ADAL" clId="{0D2FEE5B-63B2-4EAC-A060-69D41738EBF1}" dt="2023-07-12T06:45:52.038" v="4698" actId="680"/>
        <pc:sldMkLst>
          <pc:docMk/>
          <pc:sldMk cId="1103749800" sldId="265"/>
        </pc:sldMkLst>
      </pc:sldChg>
      <pc:sldChg chg="add del">
        <pc:chgData name="Andrea Crnković" userId="56356317-2087-452b-982a-e8e387ab59e1" providerId="ADAL" clId="{0D2FEE5B-63B2-4EAC-A060-69D41738EBF1}" dt="2023-07-12T07:48:53.964" v="5258" actId="2890"/>
        <pc:sldMkLst>
          <pc:docMk/>
          <pc:sldMk cId="943966432" sldId="266"/>
        </pc:sldMkLst>
      </pc:sldChg>
      <pc:sldChg chg="addSp delSp modSp add mod">
        <pc:chgData name="Andrea Crnković" userId="56356317-2087-452b-982a-e8e387ab59e1" providerId="ADAL" clId="{0D2FEE5B-63B2-4EAC-A060-69D41738EBF1}" dt="2023-07-12T10:24:11.940" v="7119" actId="27918"/>
        <pc:sldMkLst>
          <pc:docMk/>
          <pc:sldMk cId="1901466864" sldId="266"/>
        </pc:sldMkLst>
      </pc:sldChg>
      <pc:sldChg chg="addSp delSp modSp add mod">
        <pc:chgData name="Andrea Crnković" userId="56356317-2087-452b-982a-e8e387ab59e1" providerId="ADAL" clId="{0D2FEE5B-63B2-4EAC-A060-69D41738EBF1}" dt="2023-07-12T10:29:26.945" v="7500" actId="113"/>
        <pc:sldMkLst>
          <pc:docMk/>
          <pc:sldMk cId="3745741755" sldId="267"/>
        </pc:sldMkLst>
      </pc:sldChg>
      <pc:sldChg chg="addSp delSp modSp add mod">
        <pc:chgData name="Andrea Crnković" userId="56356317-2087-452b-982a-e8e387ab59e1" providerId="ADAL" clId="{0D2FEE5B-63B2-4EAC-A060-69D41738EBF1}" dt="2023-07-12T10:58:08.287" v="7852" actId="20577"/>
        <pc:sldMkLst>
          <pc:docMk/>
          <pc:sldMk cId="206119950" sldId="268"/>
        </pc:sldMkLst>
      </pc:sldChg>
      <pc:sldChg chg="addSp delSp modSp add mod">
        <pc:chgData name="Andrea Crnković" userId="56356317-2087-452b-982a-e8e387ab59e1" providerId="ADAL" clId="{0D2FEE5B-63B2-4EAC-A060-69D41738EBF1}" dt="2023-07-14T08:30:01.662" v="8182" actId="14100"/>
        <pc:sldMkLst>
          <pc:docMk/>
          <pc:sldMk cId="3343558250" sldId="269"/>
        </pc:sldMkLst>
      </pc:sldChg>
      <pc:sldChg chg="add">
        <pc:chgData name="Andrea Crnković" userId="56356317-2087-452b-982a-e8e387ab59e1" providerId="ADAL" clId="{0D2FEE5B-63B2-4EAC-A060-69D41738EBF1}" dt="2023-07-14T08:23:41.126" v="8120" actId="2890"/>
        <pc:sldMkLst>
          <pc:docMk/>
          <pc:sldMk cId="1819645884" sldId="270"/>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osuopeu.sharepoint.com/sites/UOfinancije/Shared%20Documents/Proracun/GODI&#352;NJI%20IZVJE&#352;TAJ%202022/prihodi%20tablice.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osuopeu.sharepoint.com/sites/UOfinancije/Shared%20Documents/Proracun/GODI&#352;NJI%20IZVJE&#352;TAJ%202022/prihodi%20tablice.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osuopeu.sharepoint.com/sites/UOfinancije/Shared%20Documents/Proracun/GODI&#352;NJI%20IZVJE&#352;TAJ%202022/prihodi%20tablice.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https://osuopeu.sharepoint.com/sites/UOfinancije/Shared%20Documents/Proracun/POLUGODI&#352;NJI%20IZVJE&#352;TAJ%202025/Polugodi&#353;nji%20izvje&#353;taj%20o%20izvr&#353;enju%20Prora&#269;una%20Grada%20Osijeka%20za%202025.%20-%20vodi&#269;%20za%20gra&#273;ane.xlsx" TargetMode="External"/></Relationships>
</file>

<file path=ppt/charts/_rels/chart15.xml.rels><?xml version="1.0" encoding="UTF-8" standalone="yes"?>
<Relationships xmlns="http://schemas.openxmlformats.org/package/2006/relationships"><Relationship Id="rId3" Type="http://schemas.openxmlformats.org/officeDocument/2006/relationships/oleObject" Target="https://osuopeu.sharepoint.com/sites/UOfinancije/Shared%20Documents/Proracun/GODI&#352;NJI%20IZVJE&#352;TAJ%202022/prihodi%20tablice.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https://osuopeu.sharepoint.com/sites/UOfinancije/Shared%20Documents/Proracun/GODI&#352;NJI%20IZVJE&#352;TAJ%202022/prihodi%20tablice.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https://osuopeu.sharepoint.com/sites/UOfinancije/Shared%20Documents/Proracun/GODI&#352;NJI%20IZVJE&#352;TAJ%202022/prihodi%20tablice.xlsx" TargetMode="External"/><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osuopeu.sharepoint.com/sites/UOfinancije/Shared%20Documents/Proracun/POLUGODI&#352;NJI%20IZVJE&#352;TAJ%202025/Polugodi&#353;nji%20izvje&#353;taj%20o%20izvr&#353;enju%20Prora&#269;una%20Grada%20Osijeka%20za%202025.%20-%20vodi&#269;%20za%20gra&#273;ane.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https://osuopeu.sharepoint.com/sites/UOfinancije/Shared%20Documents/Proracun/GODI&#352;NJI%20IZVJE&#352;TAJ%202022/prihodi%20tablic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osuopeu.sharepoint.com/sites/UOfinancije/Shared%20Documents/Proracun/GODI&#352;NJI%20IZVJE&#352;TAJ%202022/prihodi%20tablic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osuopeu.sharepoint.com/sites/UOfinancije/Shared%20Documents/Proracun/GODI&#352;NJI%20IZVJE&#352;TAJ%202024/Godi&#353;nji%20izvje&#353;taja%202024.%20-%20vodi&#269;%20za%20gra&#273;an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osuopeu.sharepoint.com/sites/UOfinancije/Shared%20Documents/Proracun/GODI&#352;NJI%20IZVJE&#352;TAJ%202024/Godi&#353;nji%20izvje&#353;taja%202024.%20-%20vodi&#269;%20za%20gra&#273;an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0253916801728797E-2"/>
          <c:y val="5.9507197237366652E-2"/>
          <c:w val="0.6084016726434317"/>
          <c:h val="0.89586240483460833"/>
        </c:manualLayout>
      </c:layout>
      <c:pie3DChart>
        <c:varyColors val="1"/>
        <c:dLbls>
          <c:showLegendKey val="0"/>
          <c:showVal val="0"/>
          <c:showCatName val="0"/>
          <c:showSerName val="0"/>
          <c:showPercent val="0"/>
          <c:showBubbleSize val="0"/>
          <c:showLeaderLines val="0"/>
        </c:dLbls>
      </c:pie3DChart>
      <c:spPr>
        <a:noFill/>
        <a:ln>
          <a:noFill/>
        </a:ln>
        <a:effectLst/>
      </c:spPr>
    </c:plotArea>
    <c:legend>
      <c:legendPos val="tr"/>
      <c:layout>
        <c:manualLayout>
          <c:xMode val="edge"/>
          <c:yMode val="edge"/>
          <c:x val="0.65146697287839017"/>
          <c:y val="5.5555555555555552E-2"/>
          <c:w val="0.33186636045494311"/>
          <c:h val="0.9444444444444444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ontserrat" panose="00000500000000000000" pitchFamily="2" charset="-18"/>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List8!$B$1</c:f>
              <c:strCache>
                <c:ptCount val="1"/>
                <c:pt idx="0">
                  <c:v>Plan 
2025</c:v>
                </c:pt>
              </c:strCache>
            </c:strRef>
          </c:tx>
          <c:spPr>
            <a:solidFill>
              <a:schemeClr val="accent1"/>
            </a:solidFill>
            <a:ln>
              <a:noFill/>
            </a:ln>
            <a:effectLst/>
          </c:spPr>
          <c:invertIfNegative val="0"/>
          <c:cat>
            <c:strRef>
              <c:f>List8!$A$2:$A$10</c:f>
              <c:strCache>
                <c:ptCount val="9"/>
                <c:pt idx="0">
                  <c:v>UPRAVNI ODJEL - URED GRADONAČELNIKA</c:v>
                </c:pt>
                <c:pt idx="1">
                  <c:v>UPRAVNI ODJEL - URED GRADA</c:v>
                </c:pt>
                <c:pt idx="2">
                  <c:v>UPRAVNI ODJEL ZA KOMUNALNO GOSPODARSTVO, PROMET I MJESNU SAMOUPRAVU </c:v>
                </c:pt>
                <c:pt idx="3">
                  <c:v>UPRAVNI ODJEL ZA GOSPODARSTVO</c:v>
                </c:pt>
                <c:pt idx="4">
                  <c:v>UPRAVNI ODJEL ZA DRUŠTVENE DJELATNOSTI</c:v>
                </c:pt>
                <c:pt idx="5">
                  <c:v>UPRAVNI ODJEL ZA SOCIJALNU ZAŠTITU, UMIROVLJENIKE I ZDRAVSTVO</c:v>
                </c:pt>
                <c:pt idx="6">
                  <c:v>UPRAVNI ODJEL ZA GOSPODARENJE IMOVINOM I VLASNIČKO-PRAVNE ODNOSE</c:v>
                </c:pt>
                <c:pt idx="7">
                  <c:v>UPRAVNI ODJEL ZA FINANCIJE I FONDOVE EUROPSKE UNIJE</c:v>
                </c:pt>
                <c:pt idx="8">
                  <c:v>UPRAVNI ODJEL ZA PROSTORNO UREĐENJE, GRADITELJSTVO I ZAŠTITU OKOLIŠA</c:v>
                </c:pt>
              </c:strCache>
            </c:strRef>
          </c:cat>
          <c:val>
            <c:numRef>
              <c:f>List8!$B$2:$B$10</c:f>
              <c:numCache>
                <c:formatCode>#,##0.00</c:formatCode>
                <c:ptCount val="9"/>
                <c:pt idx="0">
                  <c:v>1294693</c:v>
                </c:pt>
                <c:pt idx="1">
                  <c:v>1761164</c:v>
                </c:pt>
                <c:pt idx="2">
                  <c:v>24335155</c:v>
                </c:pt>
                <c:pt idx="3">
                  <c:v>19864821.539999999</c:v>
                </c:pt>
                <c:pt idx="4">
                  <c:v>87313395.349999994</c:v>
                </c:pt>
                <c:pt idx="5">
                  <c:v>6110290</c:v>
                </c:pt>
                <c:pt idx="6">
                  <c:v>14536140</c:v>
                </c:pt>
                <c:pt idx="7">
                  <c:v>14295532.630000001</c:v>
                </c:pt>
                <c:pt idx="8">
                  <c:v>30305998.48</c:v>
                </c:pt>
              </c:numCache>
            </c:numRef>
          </c:val>
          <c:extLst>
            <c:ext xmlns:c16="http://schemas.microsoft.com/office/drawing/2014/chart" uri="{C3380CC4-5D6E-409C-BE32-E72D297353CC}">
              <c16:uniqueId val="{00000000-20B0-4559-B0BF-323657C73F95}"/>
            </c:ext>
          </c:extLst>
        </c:ser>
        <c:ser>
          <c:idx val="1"/>
          <c:order val="1"/>
          <c:tx>
            <c:strRef>
              <c:f>List8!$C$1</c:f>
              <c:strCache>
                <c:ptCount val="1"/>
                <c:pt idx="0">
                  <c:v>Izvršenje 
I-VI 2025</c:v>
                </c:pt>
              </c:strCache>
            </c:strRef>
          </c:tx>
          <c:spPr>
            <a:solidFill>
              <a:schemeClr val="accent2"/>
            </a:solidFill>
            <a:ln>
              <a:noFill/>
            </a:ln>
            <a:effectLst/>
          </c:spPr>
          <c:invertIfNegative val="0"/>
          <c:cat>
            <c:strRef>
              <c:f>List8!$A$2:$A$10</c:f>
              <c:strCache>
                <c:ptCount val="9"/>
                <c:pt idx="0">
                  <c:v>UPRAVNI ODJEL - URED GRADONAČELNIKA</c:v>
                </c:pt>
                <c:pt idx="1">
                  <c:v>UPRAVNI ODJEL - URED GRADA</c:v>
                </c:pt>
                <c:pt idx="2">
                  <c:v>UPRAVNI ODJEL ZA KOMUNALNO GOSPODARSTVO, PROMET I MJESNU SAMOUPRAVU </c:v>
                </c:pt>
                <c:pt idx="3">
                  <c:v>UPRAVNI ODJEL ZA GOSPODARSTVO</c:v>
                </c:pt>
                <c:pt idx="4">
                  <c:v>UPRAVNI ODJEL ZA DRUŠTVENE DJELATNOSTI</c:v>
                </c:pt>
                <c:pt idx="5">
                  <c:v>UPRAVNI ODJEL ZA SOCIJALNU ZAŠTITU, UMIROVLJENIKE I ZDRAVSTVO</c:v>
                </c:pt>
                <c:pt idx="6">
                  <c:v>UPRAVNI ODJEL ZA GOSPODARENJE IMOVINOM I VLASNIČKO-PRAVNE ODNOSE</c:v>
                </c:pt>
                <c:pt idx="7">
                  <c:v>UPRAVNI ODJEL ZA FINANCIJE I FONDOVE EUROPSKE UNIJE</c:v>
                </c:pt>
                <c:pt idx="8">
                  <c:v>UPRAVNI ODJEL ZA PROSTORNO UREĐENJE, GRADITELJSTVO I ZAŠTITU OKOLIŠA</c:v>
                </c:pt>
              </c:strCache>
            </c:strRef>
          </c:cat>
          <c:val>
            <c:numRef>
              <c:f>List8!$C$2:$C$10</c:f>
              <c:numCache>
                <c:formatCode>#,##0.00</c:formatCode>
                <c:ptCount val="9"/>
                <c:pt idx="0">
                  <c:v>549867.6</c:v>
                </c:pt>
                <c:pt idx="1">
                  <c:v>619753.98</c:v>
                </c:pt>
                <c:pt idx="2">
                  <c:v>5895440.5599999996</c:v>
                </c:pt>
                <c:pt idx="3">
                  <c:v>13403212.810000001</c:v>
                </c:pt>
                <c:pt idx="4">
                  <c:v>44879123.939999998</c:v>
                </c:pt>
                <c:pt idx="5">
                  <c:v>1714993.06</c:v>
                </c:pt>
                <c:pt idx="6">
                  <c:v>756315.06</c:v>
                </c:pt>
                <c:pt idx="7">
                  <c:v>6932132.7000000002</c:v>
                </c:pt>
                <c:pt idx="8">
                  <c:v>2609948.23</c:v>
                </c:pt>
              </c:numCache>
            </c:numRef>
          </c:val>
          <c:extLst>
            <c:ext xmlns:c16="http://schemas.microsoft.com/office/drawing/2014/chart" uri="{C3380CC4-5D6E-409C-BE32-E72D297353CC}">
              <c16:uniqueId val="{00000001-20B0-4559-B0BF-323657C73F95}"/>
            </c:ext>
          </c:extLst>
        </c:ser>
        <c:dLbls>
          <c:showLegendKey val="0"/>
          <c:showVal val="0"/>
          <c:showCatName val="0"/>
          <c:showSerName val="0"/>
          <c:showPercent val="0"/>
          <c:showBubbleSize val="0"/>
        </c:dLbls>
        <c:gapWidth val="182"/>
        <c:axId val="301915952"/>
        <c:axId val="301916912"/>
      </c:barChart>
      <c:catAx>
        <c:axId val="301915952"/>
        <c:scaling>
          <c:orientation val="minMax"/>
        </c:scaling>
        <c:delete val="0"/>
        <c:axPos val="r"/>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r-Latn-RS"/>
          </a:p>
        </c:txPr>
        <c:crossAx val="301916912"/>
        <c:crosses val="autoZero"/>
        <c:auto val="1"/>
        <c:lblAlgn val="ctr"/>
        <c:lblOffset val="100"/>
        <c:noMultiLvlLbl val="0"/>
      </c:catAx>
      <c:valAx>
        <c:axId val="301916912"/>
        <c:scaling>
          <c:orientation val="maxMin"/>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r-Latn-RS"/>
          </a:p>
        </c:txPr>
        <c:crossAx val="3019159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2116-428C-9A77-4B687A27D6AE}"/>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2116-428C-9A77-4B687A27D6AE}"/>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2116-428C-9A77-4B687A27D6AE}"/>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2116-428C-9A77-4B687A27D6AE}"/>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2116-428C-9A77-4B687A27D6AE}"/>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2116-428C-9A77-4B687A27D6AE}"/>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2116-428C-9A77-4B687A27D6AE}"/>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2116-428C-9A77-4B687A27D6AE}"/>
              </c:ext>
            </c:extLst>
          </c:dPt>
          <c:dPt>
            <c:idx val="8"/>
            <c:bubble3D val="0"/>
            <c:spPr>
              <a:solidFill>
                <a:schemeClr val="accent3">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1-2116-428C-9A77-4B687A27D6AE}"/>
              </c:ext>
            </c:extLst>
          </c:dPt>
          <c:cat>
            <c:strRef>
              <c:f>List9!$A$2:$A$10</c:f>
              <c:strCache>
                <c:ptCount val="9"/>
                <c:pt idx="0">
                  <c:v>Obrazovanje, 48,3%</c:v>
                </c:pt>
                <c:pt idx="1">
                  <c:v>Usluge unapređenja stanovanja i zajednice, 18,2%</c:v>
                </c:pt>
                <c:pt idx="2">
                  <c:v>Rekreacija, kultura i religija, 13,4%</c:v>
                </c:pt>
                <c:pt idx="3">
                  <c:v>Opće javne usluge, 10,5%</c:v>
                </c:pt>
                <c:pt idx="4">
                  <c:v>Ekonomski poslovi, 3,8%</c:v>
                </c:pt>
                <c:pt idx="5">
                  <c:v>Javni red i sigurnost, 3,3%</c:v>
                </c:pt>
                <c:pt idx="6">
                  <c:v>Socijalna zaštita, 2%</c:v>
                </c:pt>
                <c:pt idx="7">
                  <c:v>Zdravstvo, 0,4%</c:v>
                </c:pt>
                <c:pt idx="8">
                  <c:v>Zaštita okoliša, 0,2%</c:v>
                </c:pt>
              </c:strCache>
            </c:strRef>
          </c:cat>
          <c:val>
            <c:numRef>
              <c:f>List9!$C$2:$C$10</c:f>
              <c:numCache>
                <c:formatCode>0.0</c:formatCode>
                <c:ptCount val="9"/>
                <c:pt idx="0">
                  <c:v>48.267783016693969</c:v>
                </c:pt>
                <c:pt idx="1">
                  <c:v>18.171506955245857</c:v>
                </c:pt>
                <c:pt idx="2">
                  <c:v>13.445834837380588</c:v>
                </c:pt>
                <c:pt idx="3">
                  <c:v>10.525991362705687</c:v>
                </c:pt>
                <c:pt idx="4">
                  <c:v>3.7937328667519572</c:v>
                </c:pt>
                <c:pt idx="5">
                  <c:v>3.2608874732984869</c:v>
                </c:pt>
                <c:pt idx="6">
                  <c:v>1.98773847378707</c:v>
                </c:pt>
                <c:pt idx="7">
                  <c:v>0.35725173408215372</c:v>
                </c:pt>
                <c:pt idx="8">
                  <c:v>0.18927328005422919</c:v>
                </c:pt>
              </c:numCache>
            </c:numRef>
          </c:val>
          <c:extLst>
            <c:ext xmlns:c16="http://schemas.microsoft.com/office/drawing/2014/chart" uri="{C3380CC4-5D6E-409C-BE32-E72D297353CC}">
              <c16:uniqueId val="{00000012-2116-428C-9A77-4B687A27D6AE}"/>
            </c:ext>
          </c:extLst>
        </c:ser>
        <c:dLbls>
          <c:showLegendKey val="0"/>
          <c:showVal val="0"/>
          <c:showCatName val="0"/>
          <c:showSerName val="0"/>
          <c:showPercent val="0"/>
          <c:showBubbleSize val="0"/>
          <c:showLeaderLines val="1"/>
        </c:dLbls>
      </c:pie3D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0253916801728797E-2"/>
          <c:y val="5.9507197237366652E-2"/>
          <c:w val="0.6084016726434317"/>
          <c:h val="0.89586240483460833"/>
        </c:manualLayout>
      </c:layout>
      <c:pie3DChart>
        <c:varyColors val="1"/>
        <c:dLbls>
          <c:showLegendKey val="0"/>
          <c:showVal val="0"/>
          <c:showCatName val="0"/>
          <c:showSerName val="0"/>
          <c:showPercent val="0"/>
          <c:showBubbleSize val="0"/>
          <c:showLeaderLines val="0"/>
        </c:dLbls>
      </c:pie3DChart>
      <c:spPr>
        <a:noFill/>
        <a:ln>
          <a:noFill/>
        </a:ln>
        <a:effectLst/>
      </c:spPr>
    </c:plotArea>
    <c:legend>
      <c:legendPos val="tr"/>
      <c:layout>
        <c:manualLayout>
          <c:xMode val="edge"/>
          <c:yMode val="edge"/>
          <c:x val="0.65146697287839017"/>
          <c:y val="5.5555555555555552E-2"/>
          <c:w val="0.33186636045494311"/>
          <c:h val="0.9444444444444444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ontserrat" panose="00000500000000000000" pitchFamily="2" charset="-18"/>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r"/>
      <c:layout>
        <c:manualLayout>
          <c:xMode val="edge"/>
          <c:yMode val="edge"/>
          <c:x val="0.6958817934649385"/>
          <c:y val="4.9884434579679726E-2"/>
          <c:w val="0.29522344071953754"/>
          <c:h val="0.9002308112018068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ontserrat" panose="00000500000000000000" pitchFamily="2" charset="-18"/>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1"/>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C7FE-4461-951D-D19F522B71D8}"/>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C7FE-4461-951D-D19F522B71D8}"/>
              </c:ext>
            </c:extLst>
          </c:dPt>
          <c:cat>
            <c:strRef>
              <c:f>List2!$B$27:$B$28</c:f>
              <c:strCache>
                <c:ptCount val="2"/>
                <c:pt idx="0">
                  <c:v>Prihodi Grad Osijek 67,1%</c:v>
                </c:pt>
                <c:pt idx="1">
                  <c:v>Prihodi proračunski korisnici 32,9%</c:v>
                </c:pt>
              </c:strCache>
            </c:strRef>
          </c:cat>
          <c:val>
            <c:numRef>
              <c:f>List2!$C$27:$C$28</c:f>
              <c:numCache>
                <c:formatCode>0.0</c:formatCode>
                <c:ptCount val="2"/>
                <c:pt idx="0">
                  <c:v>67.099999999999994</c:v>
                </c:pt>
                <c:pt idx="1">
                  <c:v>32.9</c:v>
                </c:pt>
              </c:numCache>
            </c:numRef>
          </c:val>
          <c:extLst>
            <c:ext xmlns:c16="http://schemas.microsoft.com/office/drawing/2014/chart" uri="{C3380CC4-5D6E-409C-BE32-E72D297353CC}">
              <c16:uniqueId val="{00000004-C7FE-4461-951D-D19F522B71D8}"/>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8.9260795856049985E-2"/>
          <c:w val="0.6084016726434317"/>
          <c:h val="0.89586240483460833"/>
        </c:manualLayout>
      </c:layout>
      <c:pie3DChart>
        <c:varyColors val="1"/>
        <c:dLbls>
          <c:showLegendKey val="0"/>
          <c:showVal val="0"/>
          <c:showCatName val="0"/>
          <c:showSerName val="0"/>
          <c:showPercent val="0"/>
          <c:showBubbleSize val="0"/>
          <c:showLeaderLines val="0"/>
        </c:dLbls>
      </c:pie3DChart>
      <c:spPr>
        <a:noFill/>
        <a:ln>
          <a:noFill/>
        </a:ln>
        <a:effectLst/>
      </c:spPr>
    </c:plotArea>
    <c:legend>
      <c:legendPos val="tr"/>
      <c:layout>
        <c:manualLayout>
          <c:xMode val="edge"/>
          <c:yMode val="edge"/>
          <c:x val="0.65146697287839017"/>
          <c:y val="5.5555555555555552E-2"/>
          <c:w val="0.33186636045494311"/>
          <c:h val="0.94444444444444442"/>
        </c:manualLayout>
      </c:layout>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8.9260795856049985E-2"/>
          <c:w val="0.6084016726434317"/>
          <c:h val="0.89586240483460833"/>
        </c:manualLayout>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FD34-4A84-BD97-5DC2537D2643}"/>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FD34-4A84-BD97-5DC2537D2643}"/>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FD34-4A84-BD97-5DC2537D2643}"/>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FD34-4A84-BD97-5DC2537D2643}"/>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FD34-4A84-BD97-5DC2537D2643}"/>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FD34-4A84-BD97-5DC2537D2643}"/>
              </c:ext>
            </c:extLst>
          </c:dPt>
          <c:cat>
            <c:strRef>
              <c:f>List5!$A$2:$A$7</c:f>
              <c:strCache>
                <c:ptCount val="6"/>
                <c:pt idx="0">
                  <c:v>Opći prihodi i primici,  56%</c:v>
                </c:pt>
                <c:pt idx="1">
                  <c:v>Vlastiti prihodi, 1%</c:v>
                </c:pt>
                <c:pt idx="2">
                  <c:v>Pomoći, 31%</c:v>
                </c:pt>
                <c:pt idx="3">
                  <c:v>Prihodi za posebne namjene, 11%</c:v>
                </c:pt>
                <c:pt idx="4">
                  <c:v>Prihodi od nefinancijske imovine i nadoknade štete s osnova osiguranja, 1%</c:v>
                </c:pt>
                <c:pt idx="5">
                  <c:v>Donacije, 0%</c:v>
                </c:pt>
              </c:strCache>
            </c:strRef>
          </c:cat>
          <c:val>
            <c:numRef>
              <c:f>List5!$B$2:$B$7</c:f>
              <c:numCache>
                <c:formatCode>#,##0.00</c:formatCode>
                <c:ptCount val="6"/>
                <c:pt idx="0">
                  <c:v>38374466.68</c:v>
                </c:pt>
                <c:pt idx="1">
                  <c:v>710503.9</c:v>
                </c:pt>
                <c:pt idx="2">
                  <c:v>21246689.48</c:v>
                </c:pt>
                <c:pt idx="3">
                  <c:v>7763255.1699999999</c:v>
                </c:pt>
                <c:pt idx="4">
                  <c:v>507554.33</c:v>
                </c:pt>
                <c:pt idx="5">
                  <c:v>34878.57</c:v>
                </c:pt>
              </c:numCache>
            </c:numRef>
          </c:val>
          <c:extLst>
            <c:ext xmlns:c16="http://schemas.microsoft.com/office/drawing/2014/chart" uri="{C3380CC4-5D6E-409C-BE32-E72D297353CC}">
              <c16:uniqueId val="{0000000C-FD34-4A84-BD97-5DC2537D2643}"/>
            </c:ext>
          </c:extLst>
        </c:ser>
        <c:dLbls>
          <c:showLegendKey val="0"/>
          <c:showVal val="0"/>
          <c:showCatName val="0"/>
          <c:showSerName val="0"/>
          <c:showPercent val="0"/>
          <c:showBubbleSize val="0"/>
          <c:showLeaderLines val="1"/>
        </c:dLbls>
      </c:pie3DChart>
      <c:spPr>
        <a:noFill/>
        <a:ln>
          <a:noFill/>
        </a:ln>
        <a:effectLst/>
      </c:spPr>
    </c:plotArea>
    <c:legend>
      <c:legendPos val="tr"/>
      <c:layout>
        <c:manualLayout>
          <c:xMode val="edge"/>
          <c:yMode val="edge"/>
          <c:x val="0.65146697287839017"/>
          <c:y val="0"/>
          <c:w val="0.34853296889361907"/>
          <c:h val="0.86063263748331276"/>
        </c:manualLayout>
      </c:layout>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8.9260795856049985E-2"/>
          <c:w val="0.6084016726434317"/>
          <c:h val="0.89586240483460833"/>
        </c:manualLayout>
      </c:layout>
      <c:pie3DChart>
        <c:varyColors val="1"/>
        <c:dLbls>
          <c:showLegendKey val="0"/>
          <c:showVal val="0"/>
          <c:showCatName val="0"/>
          <c:showSerName val="0"/>
          <c:showPercent val="0"/>
          <c:showBubbleSize val="0"/>
          <c:showLeaderLines val="0"/>
        </c:dLbls>
      </c:pie3D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8.9260795856049985E-2"/>
          <c:w val="0.6084016726434317"/>
          <c:h val="0.89586240483460833"/>
        </c:manualLayout>
      </c:layout>
      <c:pie3DChart>
        <c:varyColors val="1"/>
        <c:dLbls>
          <c:showLegendKey val="0"/>
          <c:showVal val="0"/>
          <c:showCatName val="0"/>
          <c:showSerName val="0"/>
          <c:showPercent val="0"/>
          <c:showBubbleSize val="0"/>
          <c:showLeaderLines val="0"/>
        </c:dLbls>
      </c:pie3D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8.9260795856049985E-2"/>
          <c:w val="0.6084016726434317"/>
          <c:h val="0.89586240483460833"/>
        </c:manualLayout>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DBF9-4BBB-92A3-6A461A354DF0}"/>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DBF9-4BBB-92A3-6A461A354DF0}"/>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DBF9-4BBB-92A3-6A461A354DF0}"/>
              </c:ext>
            </c:extLst>
          </c:dPt>
          <c:cat>
            <c:strRef>
              <c:f>List6!$A$2:$A$4</c:f>
              <c:strCache>
                <c:ptCount val="3"/>
                <c:pt idx="0">
                  <c:v>Rashodi poslovanja,  88%</c:v>
                </c:pt>
                <c:pt idx="1">
                  <c:v>Rashodi za nabavu neproizvedene dugotrajne imovine, 6%</c:v>
                </c:pt>
                <c:pt idx="2">
                  <c:v>Izdaci za financijsku imovinu i otplate zajmova, 5%</c:v>
                </c:pt>
              </c:strCache>
            </c:strRef>
          </c:cat>
          <c:val>
            <c:numRef>
              <c:f>List6!$C$2:$C$4</c:f>
              <c:numCache>
                <c:formatCode>#,##0.00</c:formatCode>
                <c:ptCount val="3"/>
                <c:pt idx="0">
                  <c:v>68404183.140000001</c:v>
                </c:pt>
                <c:pt idx="1">
                  <c:v>4730581.12</c:v>
                </c:pt>
                <c:pt idx="2">
                  <c:v>4226023.68</c:v>
                </c:pt>
              </c:numCache>
            </c:numRef>
          </c:val>
          <c:extLst>
            <c:ext xmlns:c16="http://schemas.microsoft.com/office/drawing/2014/chart" uri="{C3380CC4-5D6E-409C-BE32-E72D297353CC}">
              <c16:uniqueId val="{00000006-DBF9-4BBB-92A3-6A461A354DF0}"/>
            </c:ext>
          </c:extLst>
        </c:ser>
        <c:dLbls>
          <c:showLegendKey val="0"/>
          <c:showVal val="0"/>
          <c:showCatName val="0"/>
          <c:showSerName val="0"/>
          <c:showPercent val="0"/>
          <c:showBubbleSize val="0"/>
          <c:showLeaderLines val="1"/>
        </c:dLbls>
      </c:pie3D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sr-Latn-R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r-Latn-R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6166C-4CDE-C8DE-5BA2-08E7C7194AA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HR"/>
          </a:p>
        </p:txBody>
      </p:sp>
      <p:sp>
        <p:nvSpPr>
          <p:cNvPr id="3" name="Subtitle 2">
            <a:extLst>
              <a:ext uri="{FF2B5EF4-FFF2-40B4-BE49-F238E27FC236}">
                <a16:creationId xmlns:a16="http://schemas.microsoft.com/office/drawing/2014/main" id="{21B727D2-0FF6-C659-501B-AD33A8B899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HR"/>
          </a:p>
        </p:txBody>
      </p:sp>
      <p:sp>
        <p:nvSpPr>
          <p:cNvPr id="4" name="Date Placeholder 3">
            <a:extLst>
              <a:ext uri="{FF2B5EF4-FFF2-40B4-BE49-F238E27FC236}">
                <a16:creationId xmlns:a16="http://schemas.microsoft.com/office/drawing/2014/main" id="{43F171EF-AC4A-BAF3-5C6E-24C7C0DF0599}"/>
              </a:ext>
            </a:extLst>
          </p:cNvPr>
          <p:cNvSpPr>
            <a:spLocks noGrp="1"/>
          </p:cNvSpPr>
          <p:nvPr>
            <p:ph type="dt" sz="half" idx="10"/>
          </p:nvPr>
        </p:nvSpPr>
        <p:spPr/>
        <p:txBody>
          <a:bodyPr/>
          <a:lstStyle/>
          <a:p>
            <a:fld id="{AFA5BED4-5263-404D-B0EC-052B159629D6}" type="datetimeFigureOut">
              <a:rPr lang="en-HR" smtClean="0"/>
              <a:t>10/29/2025</a:t>
            </a:fld>
            <a:endParaRPr lang="en-HR"/>
          </a:p>
        </p:txBody>
      </p:sp>
      <p:sp>
        <p:nvSpPr>
          <p:cNvPr id="5" name="Footer Placeholder 4">
            <a:extLst>
              <a:ext uri="{FF2B5EF4-FFF2-40B4-BE49-F238E27FC236}">
                <a16:creationId xmlns:a16="http://schemas.microsoft.com/office/drawing/2014/main" id="{19F8D8A5-5E15-C599-D19C-0E7381DD395E}"/>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502C3D18-0AB0-337E-C40A-C0003B3FE8DE}"/>
              </a:ext>
            </a:extLst>
          </p:cNvPr>
          <p:cNvSpPr>
            <a:spLocks noGrp="1"/>
          </p:cNvSpPr>
          <p:nvPr>
            <p:ph type="sldNum" sz="quarter" idx="12"/>
          </p:nvPr>
        </p:nvSpPr>
        <p:spPr/>
        <p:txBody>
          <a:bodyPr/>
          <a:lstStyle/>
          <a:p>
            <a:fld id="{ACBCD711-00FA-B746-9AA7-74E1476A0B16}" type="slidenum">
              <a:rPr lang="en-HR" smtClean="0"/>
              <a:t>‹#›</a:t>
            </a:fld>
            <a:endParaRPr lang="en-HR"/>
          </a:p>
        </p:txBody>
      </p:sp>
    </p:spTree>
    <p:extLst>
      <p:ext uri="{BB962C8B-B14F-4D97-AF65-F5344CB8AC3E}">
        <p14:creationId xmlns:p14="http://schemas.microsoft.com/office/powerpoint/2010/main" val="2340684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92686-BC0A-FA93-741C-764665EBA225}"/>
              </a:ext>
            </a:extLst>
          </p:cNvPr>
          <p:cNvSpPr>
            <a:spLocks noGrp="1"/>
          </p:cNvSpPr>
          <p:nvPr>
            <p:ph type="title"/>
          </p:nvPr>
        </p:nvSpPr>
        <p:spPr/>
        <p:txBody>
          <a:bodyPr/>
          <a:lstStyle/>
          <a:p>
            <a:r>
              <a:rPr lang="en-GB"/>
              <a:t>Click to edit Master title style</a:t>
            </a:r>
            <a:endParaRPr lang="en-HR"/>
          </a:p>
        </p:txBody>
      </p:sp>
      <p:sp>
        <p:nvSpPr>
          <p:cNvPr id="3" name="Vertical Text Placeholder 2">
            <a:extLst>
              <a:ext uri="{FF2B5EF4-FFF2-40B4-BE49-F238E27FC236}">
                <a16:creationId xmlns:a16="http://schemas.microsoft.com/office/drawing/2014/main" id="{1B44BD36-903C-69E0-3494-C8A04B992CA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Date Placeholder 3">
            <a:extLst>
              <a:ext uri="{FF2B5EF4-FFF2-40B4-BE49-F238E27FC236}">
                <a16:creationId xmlns:a16="http://schemas.microsoft.com/office/drawing/2014/main" id="{A386D148-98FA-8854-F84A-7AA99D10EC2A}"/>
              </a:ext>
            </a:extLst>
          </p:cNvPr>
          <p:cNvSpPr>
            <a:spLocks noGrp="1"/>
          </p:cNvSpPr>
          <p:nvPr>
            <p:ph type="dt" sz="half" idx="10"/>
          </p:nvPr>
        </p:nvSpPr>
        <p:spPr/>
        <p:txBody>
          <a:bodyPr/>
          <a:lstStyle/>
          <a:p>
            <a:fld id="{AFA5BED4-5263-404D-B0EC-052B159629D6}" type="datetimeFigureOut">
              <a:rPr lang="en-HR" smtClean="0"/>
              <a:t>10/29/2025</a:t>
            </a:fld>
            <a:endParaRPr lang="en-HR"/>
          </a:p>
        </p:txBody>
      </p:sp>
      <p:sp>
        <p:nvSpPr>
          <p:cNvPr id="5" name="Footer Placeholder 4">
            <a:extLst>
              <a:ext uri="{FF2B5EF4-FFF2-40B4-BE49-F238E27FC236}">
                <a16:creationId xmlns:a16="http://schemas.microsoft.com/office/drawing/2014/main" id="{40E14341-9A43-5FEE-3F55-630D4D996D06}"/>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C20E2A14-FD77-5425-D5CE-A30625DF4EBB}"/>
              </a:ext>
            </a:extLst>
          </p:cNvPr>
          <p:cNvSpPr>
            <a:spLocks noGrp="1"/>
          </p:cNvSpPr>
          <p:nvPr>
            <p:ph type="sldNum" sz="quarter" idx="12"/>
          </p:nvPr>
        </p:nvSpPr>
        <p:spPr/>
        <p:txBody>
          <a:bodyPr/>
          <a:lstStyle/>
          <a:p>
            <a:fld id="{ACBCD711-00FA-B746-9AA7-74E1476A0B16}" type="slidenum">
              <a:rPr lang="en-HR" smtClean="0"/>
              <a:t>‹#›</a:t>
            </a:fld>
            <a:endParaRPr lang="en-HR"/>
          </a:p>
        </p:txBody>
      </p:sp>
    </p:spTree>
    <p:extLst>
      <p:ext uri="{BB962C8B-B14F-4D97-AF65-F5344CB8AC3E}">
        <p14:creationId xmlns:p14="http://schemas.microsoft.com/office/powerpoint/2010/main" val="1930326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125A33-DDD9-04A6-9ADF-14E354A790A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HR"/>
          </a:p>
        </p:txBody>
      </p:sp>
      <p:sp>
        <p:nvSpPr>
          <p:cNvPr id="3" name="Vertical Text Placeholder 2">
            <a:extLst>
              <a:ext uri="{FF2B5EF4-FFF2-40B4-BE49-F238E27FC236}">
                <a16:creationId xmlns:a16="http://schemas.microsoft.com/office/drawing/2014/main" id="{100B8C38-7875-C25A-68D5-F218770A04D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Date Placeholder 3">
            <a:extLst>
              <a:ext uri="{FF2B5EF4-FFF2-40B4-BE49-F238E27FC236}">
                <a16:creationId xmlns:a16="http://schemas.microsoft.com/office/drawing/2014/main" id="{DC689907-2C6B-79C6-A5DA-424E527F0570}"/>
              </a:ext>
            </a:extLst>
          </p:cNvPr>
          <p:cNvSpPr>
            <a:spLocks noGrp="1"/>
          </p:cNvSpPr>
          <p:nvPr>
            <p:ph type="dt" sz="half" idx="10"/>
          </p:nvPr>
        </p:nvSpPr>
        <p:spPr/>
        <p:txBody>
          <a:bodyPr/>
          <a:lstStyle/>
          <a:p>
            <a:fld id="{AFA5BED4-5263-404D-B0EC-052B159629D6}" type="datetimeFigureOut">
              <a:rPr lang="en-HR" smtClean="0"/>
              <a:t>10/29/2025</a:t>
            </a:fld>
            <a:endParaRPr lang="en-HR"/>
          </a:p>
        </p:txBody>
      </p:sp>
      <p:sp>
        <p:nvSpPr>
          <p:cNvPr id="5" name="Footer Placeholder 4">
            <a:extLst>
              <a:ext uri="{FF2B5EF4-FFF2-40B4-BE49-F238E27FC236}">
                <a16:creationId xmlns:a16="http://schemas.microsoft.com/office/drawing/2014/main" id="{A042B522-2273-CA4A-6DB9-401F591360CE}"/>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7488BE67-206D-34FA-CC70-3F05CED3FFA4}"/>
              </a:ext>
            </a:extLst>
          </p:cNvPr>
          <p:cNvSpPr>
            <a:spLocks noGrp="1"/>
          </p:cNvSpPr>
          <p:nvPr>
            <p:ph type="sldNum" sz="quarter" idx="12"/>
          </p:nvPr>
        </p:nvSpPr>
        <p:spPr/>
        <p:txBody>
          <a:bodyPr/>
          <a:lstStyle/>
          <a:p>
            <a:fld id="{ACBCD711-00FA-B746-9AA7-74E1476A0B16}" type="slidenum">
              <a:rPr lang="en-HR" smtClean="0"/>
              <a:t>‹#›</a:t>
            </a:fld>
            <a:endParaRPr lang="en-HR"/>
          </a:p>
        </p:txBody>
      </p:sp>
    </p:spTree>
    <p:extLst>
      <p:ext uri="{BB962C8B-B14F-4D97-AF65-F5344CB8AC3E}">
        <p14:creationId xmlns:p14="http://schemas.microsoft.com/office/powerpoint/2010/main" val="1510741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AADF2-D799-B9F4-4E72-6ADE7FBBAEA3}"/>
              </a:ext>
            </a:extLst>
          </p:cNvPr>
          <p:cNvSpPr>
            <a:spLocks noGrp="1"/>
          </p:cNvSpPr>
          <p:nvPr>
            <p:ph type="title"/>
          </p:nvPr>
        </p:nvSpPr>
        <p:spPr/>
        <p:txBody>
          <a:bodyPr/>
          <a:lstStyle/>
          <a:p>
            <a:r>
              <a:rPr lang="en-GB"/>
              <a:t>Click to edit Master title style</a:t>
            </a:r>
            <a:endParaRPr lang="en-HR"/>
          </a:p>
        </p:txBody>
      </p:sp>
      <p:sp>
        <p:nvSpPr>
          <p:cNvPr id="3" name="Content Placeholder 2">
            <a:extLst>
              <a:ext uri="{FF2B5EF4-FFF2-40B4-BE49-F238E27FC236}">
                <a16:creationId xmlns:a16="http://schemas.microsoft.com/office/drawing/2014/main" id="{18C6819A-3211-C4AA-9890-E4C45B16F41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Date Placeholder 3">
            <a:extLst>
              <a:ext uri="{FF2B5EF4-FFF2-40B4-BE49-F238E27FC236}">
                <a16:creationId xmlns:a16="http://schemas.microsoft.com/office/drawing/2014/main" id="{37E58D2F-2CC9-79A1-63CF-CA593007A7A2}"/>
              </a:ext>
            </a:extLst>
          </p:cNvPr>
          <p:cNvSpPr>
            <a:spLocks noGrp="1"/>
          </p:cNvSpPr>
          <p:nvPr>
            <p:ph type="dt" sz="half" idx="10"/>
          </p:nvPr>
        </p:nvSpPr>
        <p:spPr/>
        <p:txBody>
          <a:bodyPr/>
          <a:lstStyle/>
          <a:p>
            <a:fld id="{AFA5BED4-5263-404D-B0EC-052B159629D6}" type="datetimeFigureOut">
              <a:rPr lang="en-HR" smtClean="0"/>
              <a:t>10/29/2025</a:t>
            </a:fld>
            <a:endParaRPr lang="en-HR"/>
          </a:p>
        </p:txBody>
      </p:sp>
      <p:sp>
        <p:nvSpPr>
          <p:cNvPr id="5" name="Footer Placeholder 4">
            <a:extLst>
              <a:ext uri="{FF2B5EF4-FFF2-40B4-BE49-F238E27FC236}">
                <a16:creationId xmlns:a16="http://schemas.microsoft.com/office/drawing/2014/main" id="{1D1EA4BB-32D3-3386-6B86-5CBDDD07776A}"/>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2CE5C3C5-AFEA-688A-D1DA-60BC8DEC0B6F}"/>
              </a:ext>
            </a:extLst>
          </p:cNvPr>
          <p:cNvSpPr>
            <a:spLocks noGrp="1"/>
          </p:cNvSpPr>
          <p:nvPr>
            <p:ph type="sldNum" sz="quarter" idx="12"/>
          </p:nvPr>
        </p:nvSpPr>
        <p:spPr/>
        <p:txBody>
          <a:bodyPr/>
          <a:lstStyle/>
          <a:p>
            <a:fld id="{ACBCD711-00FA-B746-9AA7-74E1476A0B16}" type="slidenum">
              <a:rPr lang="en-HR" smtClean="0"/>
              <a:t>‹#›</a:t>
            </a:fld>
            <a:endParaRPr lang="en-HR"/>
          </a:p>
        </p:txBody>
      </p:sp>
    </p:spTree>
    <p:extLst>
      <p:ext uri="{BB962C8B-B14F-4D97-AF65-F5344CB8AC3E}">
        <p14:creationId xmlns:p14="http://schemas.microsoft.com/office/powerpoint/2010/main" val="308602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F018D-09AD-F04B-5CEA-3899D2C8A96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HR"/>
          </a:p>
        </p:txBody>
      </p:sp>
      <p:sp>
        <p:nvSpPr>
          <p:cNvPr id="3" name="Text Placeholder 2">
            <a:extLst>
              <a:ext uri="{FF2B5EF4-FFF2-40B4-BE49-F238E27FC236}">
                <a16:creationId xmlns:a16="http://schemas.microsoft.com/office/drawing/2014/main" id="{1EFF1512-7146-0487-BC2C-A95E298E88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2718FC6-CC65-AD5C-DE00-0723DEF9F836}"/>
              </a:ext>
            </a:extLst>
          </p:cNvPr>
          <p:cNvSpPr>
            <a:spLocks noGrp="1"/>
          </p:cNvSpPr>
          <p:nvPr>
            <p:ph type="dt" sz="half" idx="10"/>
          </p:nvPr>
        </p:nvSpPr>
        <p:spPr/>
        <p:txBody>
          <a:bodyPr/>
          <a:lstStyle/>
          <a:p>
            <a:fld id="{AFA5BED4-5263-404D-B0EC-052B159629D6}" type="datetimeFigureOut">
              <a:rPr lang="en-HR" smtClean="0"/>
              <a:t>10/29/2025</a:t>
            </a:fld>
            <a:endParaRPr lang="en-HR"/>
          </a:p>
        </p:txBody>
      </p:sp>
      <p:sp>
        <p:nvSpPr>
          <p:cNvPr id="5" name="Footer Placeholder 4">
            <a:extLst>
              <a:ext uri="{FF2B5EF4-FFF2-40B4-BE49-F238E27FC236}">
                <a16:creationId xmlns:a16="http://schemas.microsoft.com/office/drawing/2014/main" id="{E35BB9BA-8078-D32E-0599-76384B416057}"/>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440D3F99-550D-6714-A865-A94146D60AAC}"/>
              </a:ext>
            </a:extLst>
          </p:cNvPr>
          <p:cNvSpPr>
            <a:spLocks noGrp="1"/>
          </p:cNvSpPr>
          <p:nvPr>
            <p:ph type="sldNum" sz="quarter" idx="12"/>
          </p:nvPr>
        </p:nvSpPr>
        <p:spPr/>
        <p:txBody>
          <a:bodyPr/>
          <a:lstStyle/>
          <a:p>
            <a:fld id="{ACBCD711-00FA-B746-9AA7-74E1476A0B16}" type="slidenum">
              <a:rPr lang="en-HR" smtClean="0"/>
              <a:t>‹#›</a:t>
            </a:fld>
            <a:endParaRPr lang="en-HR"/>
          </a:p>
        </p:txBody>
      </p:sp>
    </p:spTree>
    <p:extLst>
      <p:ext uri="{BB962C8B-B14F-4D97-AF65-F5344CB8AC3E}">
        <p14:creationId xmlns:p14="http://schemas.microsoft.com/office/powerpoint/2010/main" val="2359665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0E483-2F66-8D07-1EAF-D685C51BCDC6}"/>
              </a:ext>
            </a:extLst>
          </p:cNvPr>
          <p:cNvSpPr>
            <a:spLocks noGrp="1"/>
          </p:cNvSpPr>
          <p:nvPr>
            <p:ph type="title"/>
          </p:nvPr>
        </p:nvSpPr>
        <p:spPr/>
        <p:txBody>
          <a:bodyPr/>
          <a:lstStyle/>
          <a:p>
            <a:r>
              <a:rPr lang="en-GB"/>
              <a:t>Click to edit Master title style</a:t>
            </a:r>
            <a:endParaRPr lang="en-HR"/>
          </a:p>
        </p:txBody>
      </p:sp>
      <p:sp>
        <p:nvSpPr>
          <p:cNvPr id="3" name="Content Placeholder 2">
            <a:extLst>
              <a:ext uri="{FF2B5EF4-FFF2-40B4-BE49-F238E27FC236}">
                <a16:creationId xmlns:a16="http://schemas.microsoft.com/office/drawing/2014/main" id="{EFB33432-8E4A-4756-19C8-FD604F39276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Content Placeholder 3">
            <a:extLst>
              <a:ext uri="{FF2B5EF4-FFF2-40B4-BE49-F238E27FC236}">
                <a16:creationId xmlns:a16="http://schemas.microsoft.com/office/drawing/2014/main" id="{DFAE61A6-F1C2-D6DC-1713-9AA6DB68A56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5" name="Date Placeholder 4">
            <a:extLst>
              <a:ext uri="{FF2B5EF4-FFF2-40B4-BE49-F238E27FC236}">
                <a16:creationId xmlns:a16="http://schemas.microsoft.com/office/drawing/2014/main" id="{9794AAE9-F5EE-44BC-39B0-6167177BF8D3}"/>
              </a:ext>
            </a:extLst>
          </p:cNvPr>
          <p:cNvSpPr>
            <a:spLocks noGrp="1"/>
          </p:cNvSpPr>
          <p:nvPr>
            <p:ph type="dt" sz="half" idx="10"/>
          </p:nvPr>
        </p:nvSpPr>
        <p:spPr/>
        <p:txBody>
          <a:bodyPr/>
          <a:lstStyle/>
          <a:p>
            <a:fld id="{AFA5BED4-5263-404D-B0EC-052B159629D6}" type="datetimeFigureOut">
              <a:rPr lang="en-HR" smtClean="0"/>
              <a:t>10/29/2025</a:t>
            </a:fld>
            <a:endParaRPr lang="en-HR"/>
          </a:p>
        </p:txBody>
      </p:sp>
      <p:sp>
        <p:nvSpPr>
          <p:cNvPr id="6" name="Footer Placeholder 5">
            <a:extLst>
              <a:ext uri="{FF2B5EF4-FFF2-40B4-BE49-F238E27FC236}">
                <a16:creationId xmlns:a16="http://schemas.microsoft.com/office/drawing/2014/main" id="{330D3478-46E4-ECD1-FFFD-45EA0933432B}"/>
              </a:ext>
            </a:extLst>
          </p:cNvPr>
          <p:cNvSpPr>
            <a:spLocks noGrp="1"/>
          </p:cNvSpPr>
          <p:nvPr>
            <p:ph type="ftr" sz="quarter" idx="11"/>
          </p:nvPr>
        </p:nvSpPr>
        <p:spPr/>
        <p:txBody>
          <a:bodyPr/>
          <a:lstStyle/>
          <a:p>
            <a:endParaRPr lang="en-HR"/>
          </a:p>
        </p:txBody>
      </p:sp>
      <p:sp>
        <p:nvSpPr>
          <p:cNvPr id="7" name="Slide Number Placeholder 6">
            <a:extLst>
              <a:ext uri="{FF2B5EF4-FFF2-40B4-BE49-F238E27FC236}">
                <a16:creationId xmlns:a16="http://schemas.microsoft.com/office/drawing/2014/main" id="{E43EC1BA-A805-B522-BC75-514AE63C6068}"/>
              </a:ext>
            </a:extLst>
          </p:cNvPr>
          <p:cNvSpPr>
            <a:spLocks noGrp="1"/>
          </p:cNvSpPr>
          <p:nvPr>
            <p:ph type="sldNum" sz="quarter" idx="12"/>
          </p:nvPr>
        </p:nvSpPr>
        <p:spPr/>
        <p:txBody>
          <a:bodyPr/>
          <a:lstStyle/>
          <a:p>
            <a:fld id="{ACBCD711-00FA-B746-9AA7-74E1476A0B16}" type="slidenum">
              <a:rPr lang="en-HR" smtClean="0"/>
              <a:t>‹#›</a:t>
            </a:fld>
            <a:endParaRPr lang="en-HR"/>
          </a:p>
        </p:txBody>
      </p:sp>
    </p:spTree>
    <p:extLst>
      <p:ext uri="{BB962C8B-B14F-4D97-AF65-F5344CB8AC3E}">
        <p14:creationId xmlns:p14="http://schemas.microsoft.com/office/powerpoint/2010/main" val="2894471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26F3C-C038-CB83-A17B-80D484CD61AC}"/>
              </a:ext>
            </a:extLst>
          </p:cNvPr>
          <p:cNvSpPr>
            <a:spLocks noGrp="1"/>
          </p:cNvSpPr>
          <p:nvPr>
            <p:ph type="title"/>
          </p:nvPr>
        </p:nvSpPr>
        <p:spPr>
          <a:xfrm>
            <a:off x="839788" y="365125"/>
            <a:ext cx="10515600" cy="1325563"/>
          </a:xfrm>
        </p:spPr>
        <p:txBody>
          <a:bodyPr/>
          <a:lstStyle/>
          <a:p>
            <a:r>
              <a:rPr lang="en-GB"/>
              <a:t>Click to edit Master title style</a:t>
            </a:r>
            <a:endParaRPr lang="en-HR"/>
          </a:p>
        </p:txBody>
      </p:sp>
      <p:sp>
        <p:nvSpPr>
          <p:cNvPr id="3" name="Text Placeholder 2">
            <a:extLst>
              <a:ext uri="{FF2B5EF4-FFF2-40B4-BE49-F238E27FC236}">
                <a16:creationId xmlns:a16="http://schemas.microsoft.com/office/drawing/2014/main" id="{C946CBEC-4344-D96E-DCF0-5C94D0C8E5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17DB4CD-E4CA-8DB8-2DE7-05166D49458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5" name="Text Placeholder 4">
            <a:extLst>
              <a:ext uri="{FF2B5EF4-FFF2-40B4-BE49-F238E27FC236}">
                <a16:creationId xmlns:a16="http://schemas.microsoft.com/office/drawing/2014/main" id="{0417A614-1911-4D39-B2C5-0BA2729FDB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B2C6F7C-FDA8-1FFC-5F22-59A4C9D2260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7" name="Date Placeholder 6">
            <a:extLst>
              <a:ext uri="{FF2B5EF4-FFF2-40B4-BE49-F238E27FC236}">
                <a16:creationId xmlns:a16="http://schemas.microsoft.com/office/drawing/2014/main" id="{E94E521B-91A9-A5E3-F19D-DF7237F1B24F}"/>
              </a:ext>
            </a:extLst>
          </p:cNvPr>
          <p:cNvSpPr>
            <a:spLocks noGrp="1"/>
          </p:cNvSpPr>
          <p:nvPr>
            <p:ph type="dt" sz="half" idx="10"/>
          </p:nvPr>
        </p:nvSpPr>
        <p:spPr/>
        <p:txBody>
          <a:bodyPr/>
          <a:lstStyle/>
          <a:p>
            <a:fld id="{AFA5BED4-5263-404D-B0EC-052B159629D6}" type="datetimeFigureOut">
              <a:rPr lang="en-HR" smtClean="0"/>
              <a:t>10/29/2025</a:t>
            </a:fld>
            <a:endParaRPr lang="en-HR"/>
          </a:p>
        </p:txBody>
      </p:sp>
      <p:sp>
        <p:nvSpPr>
          <p:cNvPr id="8" name="Footer Placeholder 7">
            <a:extLst>
              <a:ext uri="{FF2B5EF4-FFF2-40B4-BE49-F238E27FC236}">
                <a16:creationId xmlns:a16="http://schemas.microsoft.com/office/drawing/2014/main" id="{A29F138F-25E7-AE93-5BD8-B537DDF8DB22}"/>
              </a:ext>
            </a:extLst>
          </p:cNvPr>
          <p:cNvSpPr>
            <a:spLocks noGrp="1"/>
          </p:cNvSpPr>
          <p:nvPr>
            <p:ph type="ftr" sz="quarter" idx="11"/>
          </p:nvPr>
        </p:nvSpPr>
        <p:spPr/>
        <p:txBody>
          <a:bodyPr/>
          <a:lstStyle/>
          <a:p>
            <a:endParaRPr lang="en-HR"/>
          </a:p>
        </p:txBody>
      </p:sp>
      <p:sp>
        <p:nvSpPr>
          <p:cNvPr id="9" name="Slide Number Placeholder 8">
            <a:extLst>
              <a:ext uri="{FF2B5EF4-FFF2-40B4-BE49-F238E27FC236}">
                <a16:creationId xmlns:a16="http://schemas.microsoft.com/office/drawing/2014/main" id="{9C099F6A-7384-79F8-C112-9D9A62706250}"/>
              </a:ext>
            </a:extLst>
          </p:cNvPr>
          <p:cNvSpPr>
            <a:spLocks noGrp="1"/>
          </p:cNvSpPr>
          <p:nvPr>
            <p:ph type="sldNum" sz="quarter" idx="12"/>
          </p:nvPr>
        </p:nvSpPr>
        <p:spPr/>
        <p:txBody>
          <a:bodyPr/>
          <a:lstStyle/>
          <a:p>
            <a:fld id="{ACBCD711-00FA-B746-9AA7-74E1476A0B16}" type="slidenum">
              <a:rPr lang="en-HR" smtClean="0"/>
              <a:t>‹#›</a:t>
            </a:fld>
            <a:endParaRPr lang="en-HR"/>
          </a:p>
        </p:txBody>
      </p:sp>
    </p:spTree>
    <p:extLst>
      <p:ext uri="{BB962C8B-B14F-4D97-AF65-F5344CB8AC3E}">
        <p14:creationId xmlns:p14="http://schemas.microsoft.com/office/powerpoint/2010/main" val="2636376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4EF03-8BB2-EEFE-181C-DFB333BD24E8}"/>
              </a:ext>
            </a:extLst>
          </p:cNvPr>
          <p:cNvSpPr>
            <a:spLocks noGrp="1"/>
          </p:cNvSpPr>
          <p:nvPr>
            <p:ph type="title"/>
          </p:nvPr>
        </p:nvSpPr>
        <p:spPr/>
        <p:txBody>
          <a:bodyPr/>
          <a:lstStyle/>
          <a:p>
            <a:r>
              <a:rPr lang="en-GB"/>
              <a:t>Click to edit Master title style</a:t>
            </a:r>
            <a:endParaRPr lang="en-HR"/>
          </a:p>
        </p:txBody>
      </p:sp>
      <p:sp>
        <p:nvSpPr>
          <p:cNvPr id="3" name="Date Placeholder 2">
            <a:extLst>
              <a:ext uri="{FF2B5EF4-FFF2-40B4-BE49-F238E27FC236}">
                <a16:creationId xmlns:a16="http://schemas.microsoft.com/office/drawing/2014/main" id="{248F3E2E-516B-61E3-37FC-39EEE28B6B86}"/>
              </a:ext>
            </a:extLst>
          </p:cNvPr>
          <p:cNvSpPr>
            <a:spLocks noGrp="1"/>
          </p:cNvSpPr>
          <p:nvPr>
            <p:ph type="dt" sz="half" idx="10"/>
          </p:nvPr>
        </p:nvSpPr>
        <p:spPr/>
        <p:txBody>
          <a:bodyPr/>
          <a:lstStyle/>
          <a:p>
            <a:fld id="{AFA5BED4-5263-404D-B0EC-052B159629D6}" type="datetimeFigureOut">
              <a:rPr lang="en-HR" smtClean="0"/>
              <a:t>10/29/2025</a:t>
            </a:fld>
            <a:endParaRPr lang="en-HR"/>
          </a:p>
        </p:txBody>
      </p:sp>
      <p:sp>
        <p:nvSpPr>
          <p:cNvPr id="4" name="Footer Placeholder 3">
            <a:extLst>
              <a:ext uri="{FF2B5EF4-FFF2-40B4-BE49-F238E27FC236}">
                <a16:creationId xmlns:a16="http://schemas.microsoft.com/office/drawing/2014/main" id="{E718ACDE-9BCC-C160-7F32-AC518DA3CF89}"/>
              </a:ext>
            </a:extLst>
          </p:cNvPr>
          <p:cNvSpPr>
            <a:spLocks noGrp="1"/>
          </p:cNvSpPr>
          <p:nvPr>
            <p:ph type="ftr" sz="quarter" idx="11"/>
          </p:nvPr>
        </p:nvSpPr>
        <p:spPr/>
        <p:txBody>
          <a:bodyPr/>
          <a:lstStyle/>
          <a:p>
            <a:endParaRPr lang="en-HR"/>
          </a:p>
        </p:txBody>
      </p:sp>
      <p:sp>
        <p:nvSpPr>
          <p:cNvPr id="5" name="Slide Number Placeholder 4">
            <a:extLst>
              <a:ext uri="{FF2B5EF4-FFF2-40B4-BE49-F238E27FC236}">
                <a16:creationId xmlns:a16="http://schemas.microsoft.com/office/drawing/2014/main" id="{B7D90C68-C2F0-92DC-B747-AB7912F2DB06}"/>
              </a:ext>
            </a:extLst>
          </p:cNvPr>
          <p:cNvSpPr>
            <a:spLocks noGrp="1"/>
          </p:cNvSpPr>
          <p:nvPr>
            <p:ph type="sldNum" sz="quarter" idx="12"/>
          </p:nvPr>
        </p:nvSpPr>
        <p:spPr/>
        <p:txBody>
          <a:bodyPr/>
          <a:lstStyle/>
          <a:p>
            <a:fld id="{ACBCD711-00FA-B746-9AA7-74E1476A0B16}" type="slidenum">
              <a:rPr lang="en-HR" smtClean="0"/>
              <a:t>‹#›</a:t>
            </a:fld>
            <a:endParaRPr lang="en-HR"/>
          </a:p>
        </p:txBody>
      </p:sp>
    </p:spTree>
    <p:extLst>
      <p:ext uri="{BB962C8B-B14F-4D97-AF65-F5344CB8AC3E}">
        <p14:creationId xmlns:p14="http://schemas.microsoft.com/office/powerpoint/2010/main" val="2050147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45275F-58E0-BCA9-7E49-B1B7C2219D11}"/>
              </a:ext>
            </a:extLst>
          </p:cNvPr>
          <p:cNvSpPr>
            <a:spLocks noGrp="1"/>
          </p:cNvSpPr>
          <p:nvPr>
            <p:ph type="dt" sz="half" idx="10"/>
          </p:nvPr>
        </p:nvSpPr>
        <p:spPr/>
        <p:txBody>
          <a:bodyPr/>
          <a:lstStyle/>
          <a:p>
            <a:fld id="{AFA5BED4-5263-404D-B0EC-052B159629D6}" type="datetimeFigureOut">
              <a:rPr lang="en-HR" smtClean="0"/>
              <a:t>10/29/2025</a:t>
            </a:fld>
            <a:endParaRPr lang="en-HR"/>
          </a:p>
        </p:txBody>
      </p:sp>
      <p:sp>
        <p:nvSpPr>
          <p:cNvPr id="3" name="Footer Placeholder 2">
            <a:extLst>
              <a:ext uri="{FF2B5EF4-FFF2-40B4-BE49-F238E27FC236}">
                <a16:creationId xmlns:a16="http://schemas.microsoft.com/office/drawing/2014/main" id="{A3DE7A3A-43DA-389C-5CC6-A8D648D509D3}"/>
              </a:ext>
            </a:extLst>
          </p:cNvPr>
          <p:cNvSpPr>
            <a:spLocks noGrp="1"/>
          </p:cNvSpPr>
          <p:nvPr>
            <p:ph type="ftr" sz="quarter" idx="11"/>
          </p:nvPr>
        </p:nvSpPr>
        <p:spPr/>
        <p:txBody>
          <a:bodyPr/>
          <a:lstStyle/>
          <a:p>
            <a:endParaRPr lang="en-HR"/>
          </a:p>
        </p:txBody>
      </p:sp>
      <p:sp>
        <p:nvSpPr>
          <p:cNvPr id="4" name="Slide Number Placeholder 3">
            <a:extLst>
              <a:ext uri="{FF2B5EF4-FFF2-40B4-BE49-F238E27FC236}">
                <a16:creationId xmlns:a16="http://schemas.microsoft.com/office/drawing/2014/main" id="{6779003C-BBDD-2814-98B5-9812C8911480}"/>
              </a:ext>
            </a:extLst>
          </p:cNvPr>
          <p:cNvSpPr>
            <a:spLocks noGrp="1"/>
          </p:cNvSpPr>
          <p:nvPr>
            <p:ph type="sldNum" sz="quarter" idx="12"/>
          </p:nvPr>
        </p:nvSpPr>
        <p:spPr/>
        <p:txBody>
          <a:bodyPr/>
          <a:lstStyle/>
          <a:p>
            <a:fld id="{ACBCD711-00FA-B746-9AA7-74E1476A0B16}" type="slidenum">
              <a:rPr lang="en-HR" smtClean="0"/>
              <a:t>‹#›</a:t>
            </a:fld>
            <a:endParaRPr lang="en-HR"/>
          </a:p>
        </p:txBody>
      </p:sp>
    </p:spTree>
    <p:extLst>
      <p:ext uri="{BB962C8B-B14F-4D97-AF65-F5344CB8AC3E}">
        <p14:creationId xmlns:p14="http://schemas.microsoft.com/office/powerpoint/2010/main" val="2619204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9321C-BC58-2164-3130-B7F650E0FE7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HR"/>
          </a:p>
        </p:txBody>
      </p:sp>
      <p:sp>
        <p:nvSpPr>
          <p:cNvPr id="3" name="Content Placeholder 2">
            <a:extLst>
              <a:ext uri="{FF2B5EF4-FFF2-40B4-BE49-F238E27FC236}">
                <a16:creationId xmlns:a16="http://schemas.microsoft.com/office/drawing/2014/main" id="{2053BDE3-2AA8-EFE5-8B4F-35FCB76B4B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Text Placeholder 3">
            <a:extLst>
              <a:ext uri="{FF2B5EF4-FFF2-40B4-BE49-F238E27FC236}">
                <a16:creationId xmlns:a16="http://schemas.microsoft.com/office/drawing/2014/main" id="{71E77CCB-0870-9178-3FA0-F955A6ED6D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05F7D9E-70C0-3626-6A32-4FFF45114DDE}"/>
              </a:ext>
            </a:extLst>
          </p:cNvPr>
          <p:cNvSpPr>
            <a:spLocks noGrp="1"/>
          </p:cNvSpPr>
          <p:nvPr>
            <p:ph type="dt" sz="half" idx="10"/>
          </p:nvPr>
        </p:nvSpPr>
        <p:spPr/>
        <p:txBody>
          <a:bodyPr/>
          <a:lstStyle/>
          <a:p>
            <a:fld id="{AFA5BED4-5263-404D-B0EC-052B159629D6}" type="datetimeFigureOut">
              <a:rPr lang="en-HR" smtClean="0"/>
              <a:t>10/29/2025</a:t>
            </a:fld>
            <a:endParaRPr lang="en-HR"/>
          </a:p>
        </p:txBody>
      </p:sp>
      <p:sp>
        <p:nvSpPr>
          <p:cNvPr id="6" name="Footer Placeholder 5">
            <a:extLst>
              <a:ext uri="{FF2B5EF4-FFF2-40B4-BE49-F238E27FC236}">
                <a16:creationId xmlns:a16="http://schemas.microsoft.com/office/drawing/2014/main" id="{9ED15186-FA27-2FC1-74C4-B80855885D21}"/>
              </a:ext>
            </a:extLst>
          </p:cNvPr>
          <p:cNvSpPr>
            <a:spLocks noGrp="1"/>
          </p:cNvSpPr>
          <p:nvPr>
            <p:ph type="ftr" sz="quarter" idx="11"/>
          </p:nvPr>
        </p:nvSpPr>
        <p:spPr/>
        <p:txBody>
          <a:bodyPr/>
          <a:lstStyle/>
          <a:p>
            <a:endParaRPr lang="en-HR"/>
          </a:p>
        </p:txBody>
      </p:sp>
      <p:sp>
        <p:nvSpPr>
          <p:cNvPr id="7" name="Slide Number Placeholder 6">
            <a:extLst>
              <a:ext uri="{FF2B5EF4-FFF2-40B4-BE49-F238E27FC236}">
                <a16:creationId xmlns:a16="http://schemas.microsoft.com/office/drawing/2014/main" id="{AACE1D26-B5ED-8148-BF8B-8D4477B71F89}"/>
              </a:ext>
            </a:extLst>
          </p:cNvPr>
          <p:cNvSpPr>
            <a:spLocks noGrp="1"/>
          </p:cNvSpPr>
          <p:nvPr>
            <p:ph type="sldNum" sz="quarter" idx="12"/>
          </p:nvPr>
        </p:nvSpPr>
        <p:spPr/>
        <p:txBody>
          <a:bodyPr/>
          <a:lstStyle/>
          <a:p>
            <a:fld id="{ACBCD711-00FA-B746-9AA7-74E1476A0B16}" type="slidenum">
              <a:rPr lang="en-HR" smtClean="0"/>
              <a:t>‹#›</a:t>
            </a:fld>
            <a:endParaRPr lang="en-HR"/>
          </a:p>
        </p:txBody>
      </p:sp>
    </p:spTree>
    <p:extLst>
      <p:ext uri="{BB962C8B-B14F-4D97-AF65-F5344CB8AC3E}">
        <p14:creationId xmlns:p14="http://schemas.microsoft.com/office/powerpoint/2010/main" val="538727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B9FF2-94E6-9CF0-9AC0-B5B40741D57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HR"/>
          </a:p>
        </p:txBody>
      </p:sp>
      <p:sp>
        <p:nvSpPr>
          <p:cNvPr id="3" name="Picture Placeholder 2">
            <a:extLst>
              <a:ext uri="{FF2B5EF4-FFF2-40B4-BE49-F238E27FC236}">
                <a16:creationId xmlns:a16="http://schemas.microsoft.com/office/drawing/2014/main" id="{93C8621B-A504-9E0F-8E9A-A0CD25C3D7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HR"/>
          </a:p>
        </p:txBody>
      </p:sp>
      <p:sp>
        <p:nvSpPr>
          <p:cNvPr id="4" name="Text Placeholder 3">
            <a:extLst>
              <a:ext uri="{FF2B5EF4-FFF2-40B4-BE49-F238E27FC236}">
                <a16:creationId xmlns:a16="http://schemas.microsoft.com/office/drawing/2014/main" id="{DEB297C3-06C7-EBC8-2900-E7E77DD1CC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679043F-7AB3-E6EC-DDE3-CB87876A5745}"/>
              </a:ext>
            </a:extLst>
          </p:cNvPr>
          <p:cNvSpPr>
            <a:spLocks noGrp="1"/>
          </p:cNvSpPr>
          <p:nvPr>
            <p:ph type="dt" sz="half" idx="10"/>
          </p:nvPr>
        </p:nvSpPr>
        <p:spPr/>
        <p:txBody>
          <a:bodyPr/>
          <a:lstStyle/>
          <a:p>
            <a:fld id="{AFA5BED4-5263-404D-B0EC-052B159629D6}" type="datetimeFigureOut">
              <a:rPr lang="en-HR" smtClean="0"/>
              <a:t>10/29/2025</a:t>
            </a:fld>
            <a:endParaRPr lang="en-HR"/>
          </a:p>
        </p:txBody>
      </p:sp>
      <p:sp>
        <p:nvSpPr>
          <p:cNvPr id="6" name="Footer Placeholder 5">
            <a:extLst>
              <a:ext uri="{FF2B5EF4-FFF2-40B4-BE49-F238E27FC236}">
                <a16:creationId xmlns:a16="http://schemas.microsoft.com/office/drawing/2014/main" id="{BC7BDE9A-A677-50BD-8BD3-26CF484D450D}"/>
              </a:ext>
            </a:extLst>
          </p:cNvPr>
          <p:cNvSpPr>
            <a:spLocks noGrp="1"/>
          </p:cNvSpPr>
          <p:nvPr>
            <p:ph type="ftr" sz="quarter" idx="11"/>
          </p:nvPr>
        </p:nvSpPr>
        <p:spPr/>
        <p:txBody>
          <a:bodyPr/>
          <a:lstStyle/>
          <a:p>
            <a:endParaRPr lang="en-HR"/>
          </a:p>
        </p:txBody>
      </p:sp>
      <p:sp>
        <p:nvSpPr>
          <p:cNvPr id="7" name="Slide Number Placeholder 6">
            <a:extLst>
              <a:ext uri="{FF2B5EF4-FFF2-40B4-BE49-F238E27FC236}">
                <a16:creationId xmlns:a16="http://schemas.microsoft.com/office/drawing/2014/main" id="{3C8DB6A2-5E1C-56B8-D994-429B4408B281}"/>
              </a:ext>
            </a:extLst>
          </p:cNvPr>
          <p:cNvSpPr>
            <a:spLocks noGrp="1"/>
          </p:cNvSpPr>
          <p:nvPr>
            <p:ph type="sldNum" sz="quarter" idx="12"/>
          </p:nvPr>
        </p:nvSpPr>
        <p:spPr/>
        <p:txBody>
          <a:bodyPr/>
          <a:lstStyle/>
          <a:p>
            <a:fld id="{ACBCD711-00FA-B746-9AA7-74E1476A0B16}" type="slidenum">
              <a:rPr lang="en-HR" smtClean="0"/>
              <a:t>‹#›</a:t>
            </a:fld>
            <a:endParaRPr lang="en-HR"/>
          </a:p>
        </p:txBody>
      </p:sp>
    </p:spTree>
    <p:extLst>
      <p:ext uri="{BB962C8B-B14F-4D97-AF65-F5344CB8AC3E}">
        <p14:creationId xmlns:p14="http://schemas.microsoft.com/office/powerpoint/2010/main" val="1148339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6EED0E-5222-E66C-4E52-8A3667AB76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HR"/>
          </a:p>
        </p:txBody>
      </p:sp>
      <p:sp>
        <p:nvSpPr>
          <p:cNvPr id="3" name="Text Placeholder 2">
            <a:extLst>
              <a:ext uri="{FF2B5EF4-FFF2-40B4-BE49-F238E27FC236}">
                <a16:creationId xmlns:a16="http://schemas.microsoft.com/office/drawing/2014/main" id="{C1A1FE30-B6E7-F42B-6A5E-9F00DE9AA7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Date Placeholder 3">
            <a:extLst>
              <a:ext uri="{FF2B5EF4-FFF2-40B4-BE49-F238E27FC236}">
                <a16:creationId xmlns:a16="http://schemas.microsoft.com/office/drawing/2014/main" id="{6E04BD65-7911-8577-DB4A-39B0861FEA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A5BED4-5263-404D-B0EC-052B159629D6}" type="datetimeFigureOut">
              <a:rPr lang="en-HR" smtClean="0"/>
              <a:t>10/29/2025</a:t>
            </a:fld>
            <a:endParaRPr lang="en-HR"/>
          </a:p>
        </p:txBody>
      </p:sp>
      <p:sp>
        <p:nvSpPr>
          <p:cNvPr id="5" name="Footer Placeholder 4">
            <a:extLst>
              <a:ext uri="{FF2B5EF4-FFF2-40B4-BE49-F238E27FC236}">
                <a16:creationId xmlns:a16="http://schemas.microsoft.com/office/drawing/2014/main" id="{C0D55B19-A777-080E-0848-A6C7796519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HR"/>
          </a:p>
        </p:txBody>
      </p:sp>
      <p:sp>
        <p:nvSpPr>
          <p:cNvPr id="6" name="Slide Number Placeholder 5">
            <a:extLst>
              <a:ext uri="{FF2B5EF4-FFF2-40B4-BE49-F238E27FC236}">
                <a16:creationId xmlns:a16="http://schemas.microsoft.com/office/drawing/2014/main" id="{4A2D1E71-070C-BFA8-3FB3-0182C9725E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BCD711-00FA-B746-9AA7-74E1476A0B16}" type="slidenum">
              <a:rPr lang="en-HR" smtClean="0"/>
              <a:t>‹#›</a:t>
            </a:fld>
            <a:endParaRPr lang="en-HR"/>
          </a:p>
        </p:txBody>
      </p:sp>
    </p:spTree>
    <p:extLst>
      <p:ext uri="{BB962C8B-B14F-4D97-AF65-F5344CB8AC3E}">
        <p14:creationId xmlns:p14="http://schemas.microsoft.com/office/powerpoint/2010/main" val="1497889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chart" Target="../charts/chart9.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chart" Target="../charts/chart12.xml"/><Relationship Id="rId4" Type="http://schemas.openxmlformats.org/officeDocument/2006/relationships/chart" Target="../charts/chart11.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chart" Target="../charts/char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7" Type="http://schemas.openxmlformats.org/officeDocument/2006/relationships/hyperlink" Target="https://www.osijek.hr/gradska-uprava/vazni-dokumenti/" TargetMode="External"/><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hyperlink" Target="https://www.osijek.hr/proracunski-dokumenti/" TargetMode="External"/><Relationship Id="rId5" Type="http://schemas.openxmlformats.org/officeDocument/2006/relationships/chart" Target="../charts/chart17.xml"/><Relationship Id="rId4" Type="http://schemas.openxmlformats.org/officeDocument/2006/relationships/chart" Target="../charts/chart16.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chart" Target="../charts/chart6.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24714" y="-37071"/>
            <a:ext cx="12369284" cy="6956854"/>
          </a:xfrm>
          <a:prstGeom prst="rect">
            <a:avLst/>
          </a:prstGeom>
        </p:spPr>
      </p:pic>
      <p:sp>
        <p:nvSpPr>
          <p:cNvPr id="8" name="TextBox 7">
            <a:extLst>
              <a:ext uri="{FF2B5EF4-FFF2-40B4-BE49-F238E27FC236}">
                <a16:creationId xmlns:a16="http://schemas.microsoft.com/office/drawing/2014/main" id="{FA13BA7C-2664-75E6-E7FD-25880E4E888A}"/>
              </a:ext>
            </a:extLst>
          </p:cNvPr>
          <p:cNvSpPr txBox="1"/>
          <p:nvPr/>
        </p:nvSpPr>
        <p:spPr>
          <a:xfrm>
            <a:off x="308918" y="274983"/>
            <a:ext cx="11779618" cy="3785652"/>
          </a:xfrm>
          <a:prstGeom prst="rect">
            <a:avLst/>
          </a:prstGeom>
          <a:noFill/>
        </p:spPr>
        <p:txBody>
          <a:bodyPr wrap="square" rtlCol="0">
            <a:spAutoFit/>
          </a:bodyPr>
          <a:lstStyle/>
          <a:p>
            <a:endParaRPr lang="hr-HR" sz="2400" b="1">
              <a:solidFill>
                <a:srgbClr val="00489A"/>
              </a:solidFill>
              <a:latin typeface="Montserrat" panose="00000500000000000000" pitchFamily="2" charset="-18"/>
            </a:endParaRPr>
          </a:p>
          <a:p>
            <a:endParaRPr lang="hr-HR" sz="2400" b="1">
              <a:solidFill>
                <a:srgbClr val="00489A"/>
              </a:solidFill>
              <a:latin typeface="Montserrat" panose="00000500000000000000" pitchFamily="2" charset="-18"/>
            </a:endParaRPr>
          </a:p>
          <a:p>
            <a:endParaRPr lang="hr-HR" sz="2400" b="1">
              <a:solidFill>
                <a:srgbClr val="00489A"/>
              </a:solidFill>
              <a:latin typeface="Montserrat" panose="00000500000000000000" pitchFamily="2" charset="-18"/>
            </a:endParaRPr>
          </a:p>
          <a:p>
            <a:endParaRPr lang="hr-HR" sz="2400" b="1">
              <a:solidFill>
                <a:srgbClr val="00489A"/>
              </a:solidFill>
              <a:latin typeface="Montserrat" panose="00000500000000000000" pitchFamily="2" charset="-18"/>
            </a:endParaRPr>
          </a:p>
          <a:p>
            <a:pPr algn="ctr"/>
            <a:r>
              <a:rPr lang="hr-HR" sz="2400" b="1">
                <a:solidFill>
                  <a:srgbClr val="0070C0"/>
                </a:solidFill>
                <a:latin typeface="Montserrat" panose="00000500000000000000" pitchFamily="2" charset="-18"/>
              </a:rPr>
              <a:t>POLUGODIŠNJI IZVJEŠTAJ O IZVRŠENJU PRORAČUNA GRADA OSIJEKA </a:t>
            </a:r>
          </a:p>
          <a:p>
            <a:pPr algn="ctr"/>
            <a:r>
              <a:rPr lang="hr-HR" sz="2400" b="1">
                <a:solidFill>
                  <a:srgbClr val="0070C0"/>
                </a:solidFill>
                <a:latin typeface="Montserrat" panose="00000500000000000000" pitchFamily="2" charset="-18"/>
              </a:rPr>
              <a:t>ZA 2025.</a:t>
            </a:r>
          </a:p>
          <a:p>
            <a:pPr algn="ctr"/>
            <a:endParaRPr lang="hr-HR" sz="2400" b="1">
              <a:solidFill>
                <a:srgbClr val="0070C0"/>
              </a:solidFill>
              <a:latin typeface="Montserrat" panose="00000500000000000000" pitchFamily="2" charset="-18"/>
            </a:endParaRPr>
          </a:p>
          <a:p>
            <a:pPr algn="ctr"/>
            <a:r>
              <a:rPr lang="hr-HR" sz="2400" b="1">
                <a:solidFill>
                  <a:srgbClr val="0070C0"/>
                </a:solidFill>
                <a:latin typeface="Montserrat" panose="00000500000000000000" pitchFamily="2" charset="-18"/>
              </a:rPr>
              <a:t>-Vodič za građane-</a:t>
            </a:r>
          </a:p>
          <a:p>
            <a:endParaRPr lang="hr-HR" sz="2400" b="1">
              <a:solidFill>
                <a:srgbClr val="0070C0"/>
              </a:solidFill>
              <a:latin typeface="Montserrat" panose="00000500000000000000" pitchFamily="2" charset="-18"/>
            </a:endParaRPr>
          </a:p>
          <a:p>
            <a:endParaRPr lang="hr-HR" sz="2400" b="1">
              <a:solidFill>
                <a:srgbClr val="0070C0"/>
              </a:solidFill>
              <a:latin typeface="Montserrat" panose="00000500000000000000" pitchFamily="2" charset="-18"/>
            </a:endParaRPr>
          </a:p>
        </p:txBody>
      </p:sp>
      <p:sp>
        <p:nvSpPr>
          <p:cNvPr id="3" name="TekstniOkvir 2">
            <a:extLst>
              <a:ext uri="{FF2B5EF4-FFF2-40B4-BE49-F238E27FC236}">
                <a16:creationId xmlns:a16="http://schemas.microsoft.com/office/drawing/2014/main" id="{D3FAE861-246C-40DC-3418-9E6DFDE80DFC}"/>
              </a:ext>
            </a:extLst>
          </p:cNvPr>
          <p:cNvSpPr txBox="1"/>
          <p:nvPr/>
        </p:nvSpPr>
        <p:spPr>
          <a:xfrm>
            <a:off x="5251508" y="6224631"/>
            <a:ext cx="1904301" cy="369332"/>
          </a:xfrm>
          <a:prstGeom prst="rect">
            <a:avLst/>
          </a:prstGeom>
          <a:noFill/>
        </p:spPr>
        <p:txBody>
          <a:bodyPr wrap="square" rtlCol="0">
            <a:spAutoFit/>
          </a:bodyPr>
          <a:lstStyle/>
          <a:p>
            <a:r>
              <a:rPr lang="hr-HR" b="1">
                <a:solidFill>
                  <a:schemeClr val="bg1"/>
                </a:solidFill>
                <a:latin typeface="Montserrat" panose="00000500000000000000" pitchFamily="2" charset="-18"/>
              </a:rPr>
              <a:t>listopad 2025.</a:t>
            </a:r>
          </a:p>
        </p:txBody>
      </p:sp>
    </p:spTree>
    <p:extLst>
      <p:ext uri="{BB962C8B-B14F-4D97-AF65-F5344CB8AC3E}">
        <p14:creationId xmlns:p14="http://schemas.microsoft.com/office/powerpoint/2010/main" val="3065717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0" y="0"/>
            <a:ext cx="12369284" cy="6956854"/>
          </a:xfrm>
          <a:prstGeom prst="rect">
            <a:avLst/>
          </a:prstGeom>
        </p:spPr>
      </p:pic>
      <p:sp>
        <p:nvSpPr>
          <p:cNvPr id="2" name="TekstniOkvir 1">
            <a:extLst>
              <a:ext uri="{FF2B5EF4-FFF2-40B4-BE49-F238E27FC236}">
                <a16:creationId xmlns:a16="http://schemas.microsoft.com/office/drawing/2014/main" id="{1D0B6310-3559-26D7-BBF6-4245847B7207}"/>
              </a:ext>
            </a:extLst>
          </p:cNvPr>
          <p:cNvSpPr txBox="1"/>
          <p:nvPr/>
        </p:nvSpPr>
        <p:spPr>
          <a:xfrm>
            <a:off x="377505" y="498182"/>
            <a:ext cx="9663803" cy="369332"/>
          </a:xfrm>
          <a:prstGeom prst="rect">
            <a:avLst/>
          </a:prstGeom>
          <a:noFill/>
        </p:spPr>
        <p:txBody>
          <a:bodyPr wrap="square" rtlCol="0">
            <a:spAutoFit/>
          </a:bodyPr>
          <a:lstStyle/>
          <a:p>
            <a:r>
              <a:rPr lang="hr-HR" b="1">
                <a:solidFill>
                  <a:schemeClr val="accent5">
                    <a:lumMod val="75000"/>
                  </a:schemeClr>
                </a:solidFill>
                <a:latin typeface="Montserrat" panose="00000500000000000000" pitchFamily="2" charset="-18"/>
              </a:rPr>
              <a:t>IZVRŠENI RASHODI I IZDACI</a:t>
            </a:r>
          </a:p>
        </p:txBody>
      </p:sp>
      <p:sp>
        <p:nvSpPr>
          <p:cNvPr id="6" name="TekstniOkvir 5">
            <a:extLst>
              <a:ext uri="{FF2B5EF4-FFF2-40B4-BE49-F238E27FC236}">
                <a16:creationId xmlns:a16="http://schemas.microsoft.com/office/drawing/2014/main" id="{3CC7D107-F475-0437-10BC-A75893C3A5A3}"/>
              </a:ext>
            </a:extLst>
          </p:cNvPr>
          <p:cNvSpPr txBox="1"/>
          <p:nvPr/>
        </p:nvSpPr>
        <p:spPr>
          <a:xfrm>
            <a:off x="587229" y="6430033"/>
            <a:ext cx="10579509" cy="338554"/>
          </a:xfrm>
          <a:prstGeom prst="rect">
            <a:avLst/>
          </a:prstGeom>
          <a:noFill/>
        </p:spPr>
        <p:txBody>
          <a:bodyPr wrap="square" rtlCol="0">
            <a:spAutoFit/>
          </a:bodyPr>
          <a:lstStyle/>
          <a:p>
            <a:endParaRPr lang="hr-HR" sz="1600" b="1">
              <a:solidFill>
                <a:schemeClr val="bg1"/>
              </a:solidFill>
              <a:latin typeface="Montserrat" panose="00000500000000000000" pitchFamily="2" charset="-18"/>
            </a:endParaRPr>
          </a:p>
        </p:txBody>
      </p:sp>
      <p:sp>
        <p:nvSpPr>
          <p:cNvPr id="5" name="TekstniOkvir 4">
            <a:extLst>
              <a:ext uri="{FF2B5EF4-FFF2-40B4-BE49-F238E27FC236}">
                <a16:creationId xmlns:a16="http://schemas.microsoft.com/office/drawing/2014/main" id="{18BE0AFB-0FF0-31F1-4AC1-6AA7172F27C7}"/>
              </a:ext>
            </a:extLst>
          </p:cNvPr>
          <p:cNvSpPr txBox="1"/>
          <p:nvPr/>
        </p:nvSpPr>
        <p:spPr>
          <a:xfrm>
            <a:off x="377505" y="904813"/>
            <a:ext cx="10789234" cy="738664"/>
          </a:xfrm>
          <a:prstGeom prst="rect">
            <a:avLst/>
          </a:prstGeom>
          <a:noFill/>
        </p:spPr>
        <p:txBody>
          <a:bodyPr wrap="square" rtlCol="0">
            <a:spAutoFit/>
          </a:bodyPr>
          <a:lstStyle/>
          <a:p>
            <a:r>
              <a:rPr lang="hr-HR" sz="1400" dirty="0">
                <a:solidFill>
                  <a:schemeClr val="accent5">
                    <a:lumMod val="75000"/>
                  </a:schemeClr>
                </a:solidFill>
                <a:latin typeface="Montserrat" panose="00000500000000000000" pitchFamily="2" charset="-18"/>
              </a:rPr>
              <a:t>Rashodi i izdaci Proračuna Grada Osijeka u prvoj polovici  2025. izvršeni su u iznosu od 77.360.787,94 eura tj. 38,71% u  odnosu na planiranih 199.837.190,00 eura. Od toga, rashodi Grada Osijeka </a:t>
            </a:r>
            <a:r>
              <a:rPr lang="hr-HR" sz="1400" dirty="0">
                <a:solidFill>
                  <a:srgbClr val="0070C0"/>
                </a:solidFill>
                <a:latin typeface="Montserrat" panose="00000500000000000000" pitchFamily="2" charset="-18"/>
              </a:rPr>
              <a:t>iznose 35.450.990,96 </a:t>
            </a:r>
            <a:r>
              <a:rPr lang="hr-HR" sz="1400" dirty="0">
                <a:solidFill>
                  <a:srgbClr val="00489A"/>
                </a:solidFill>
                <a:latin typeface="Montserrat" panose="00000500000000000000" pitchFamily="2" charset="-18"/>
              </a:rPr>
              <a:t>eura, </a:t>
            </a:r>
            <a:r>
              <a:rPr lang="hr-HR" sz="1400" dirty="0">
                <a:solidFill>
                  <a:schemeClr val="accent5">
                    <a:lumMod val="75000"/>
                  </a:schemeClr>
                </a:solidFill>
                <a:latin typeface="Montserrat" panose="00000500000000000000" pitchFamily="2" charset="-18"/>
              </a:rPr>
              <a:t>a rashodi proračunskih korisnika 41. 909.796,98 eura.</a:t>
            </a:r>
          </a:p>
        </p:txBody>
      </p:sp>
      <p:graphicFrame>
        <p:nvGraphicFramePr>
          <p:cNvPr id="13" name="Tablica 12">
            <a:extLst>
              <a:ext uri="{FF2B5EF4-FFF2-40B4-BE49-F238E27FC236}">
                <a16:creationId xmlns:a16="http://schemas.microsoft.com/office/drawing/2014/main" id="{2DBF5080-0E06-4DA3-DB0A-010DBD03094B}"/>
              </a:ext>
            </a:extLst>
          </p:cNvPr>
          <p:cNvGraphicFramePr>
            <a:graphicFrameLocks noGrp="1"/>
          </p:cNvGraphicFramePr>
          <p:nvPr>
            <p:extLst>
              <p:ext uri="{D42A27DB-BD31-4B8C-83A1-F6EECF244321}">
                <p14:modId xmlns:p14="http://schemas.microsoft.com/office/powerpoint/2010/main" val="689692007"/>
              </p:ext>
            </p:extLst>
          </p:nvPr>
        </p:nvGraphicFramePr>
        <p:xfrm>
          <a:off x="377505" y="4781821"/>
          <a:ext cx="8327583" cy="1639536"/>
        </p:xfrm>
        <a:graphic>
          <a:graphicData uri="http://schemas.openxmlformats.org/drawingml/2006/table">
            <a:tbl>
              <a:tblPr>
                <a:tableStyleId>{5C22544A-7EE6-4342-B048-85BDC9FD1C3A}</a:tableStyleId>
              </a:tblPr>
              <a:tblGrid>
                <a:gridCol w="4229244">
                  <a:extLst>
                    <a:ext uri="{9D8B030D-6E8A-4147-A177-3AD203B41FA5}">
                      <a16:colId xmlns:a16="http://schemas.microsoft.com/office/drawing/2014/main" val="3325820513"/>
                    </a:ext>
                  </a:extLst>
                </a:gridCol>
                <a:gridCol w="1565451">
                  <a:extLst>
                    <a:ext uri="{9D8B030D-6E8A-4147-A177-3AD203B41FA5}">
                      <a16:colId xmlns:a16="http://schemas.microsoft.com/office/drawing/2014/main" val="2835559179"/>
                    </a:ext>
                  </a:extLst>
                </a:gridCol>
                <a:gridCol w="1501333">
                  <a:extLst>
                    <a:ext uri="{9D8B030D-6E8A-4147-A177-3AD203B41FA5}">
                      <a16:colId xmlns:a16="http://schemas.microsoft.com/office/drawing/2014/main" val="662885500"/>
                    </a:ext>
                  </a:extLst>
                </a:gridCol>
                <a:gridCol w="1031555">
                  <a:extLst>
                    <a:ext uri="{9D8B030D-6E8A-4147-A177-3AD203B41FA5}">
                      <a16:colId xmlns:a16="http://schemas.microsoft.com/office/drawing/2014/main" val="3477740730"/>
                    </a:ext>
                  </a:extLst>
                </a:gridCol>
              </a:tblGrid>
              <a:tr h="396450">
                <a:tc>
                  <a:txBody>
                    <a:bodyPr/>
                    <a:lstStyle/>
                    <a:p>
                      <a:pPr algn="ctr" fontAlgn="ctr"/>
                      <a:r>
                        <a:rPr lang="hr-HR" sz="1100" b="1" u="none" strike="noStrike">
                          <a:effectLst/>
                          <a:latin typeface="Montserrat" panose="00000500000000000000" pitchFamily="2" charset="-18"/>
                        </a:rPr>
                        <a:t>Vrsta rashoda</a:t>
                      </a:r>
                      <a:endParaRPr lang="hr-HR" sz="1100" b="1" i="0" u="none" strike="noStrike">
                        <a:solidFill>
                          <a:srgbClr val="000000"/>
                        </a:solidFill>
                        <a:effectLst/>
                        <a:latin typeface="Montserrat" panose="00000500000000000000" pitchFamily="2" charset="-18"/>
                      </a:endParaRP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100" b="1" u="none" strike="noStrike">
                          <a:effectLst/>
                          <a:latin typeface="Montserrat" panose="00000500000000000000" pitchFamily="2" charset="-18"/>
                        </a:rPr>
                        <a:t>Plan 2025.</a:t>
                      </a:r>
                      <a:endParaRPr lang="hr-HR" sz="1100" b="1" i="0" u="none" strike="noStrike">
                        <a:solidFill>
                          <a:srgbClr val="000000"/>
                        </a:solidFill>
                        <a:effectLst/>
                        <a:latin typeface="Montserrat" panose="00000500000000000000" pitchFamily="2" charset="-18"/>
                      </a:endParaRP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100" b="1" u="none" strike="noStrike">
                          <a:effectLst/>
                          <a:latin typeface="Montserrat" panose="00000500000000000000" pitchFamily="2" charset="-18"/>
                        </a:rPr>
                        <a:t>Izvršenje I-VI 2025.</a:t>
                      </a:r>
                      <a:endParaRPr lang="hr-HR" sz="1100" b="1" i="0" u="none" strike="noStrike">
                        <a:solidFill>
                          <a:srgbClr val="000000"/>
                        </a:solidFill>
                        <a:effectLst/>
                        <a:latin typeface="Montserrat" panose="00000500000000000000" pitchFamily="2" charset="-18"/>
                      </a:endParaRP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100" b="1" u="none" strike="noStrike">
                          <a:effectLst/>
                          <a:latin typeface="Montserrat" panose="00000500000000000000" pitchFamily="2" charset="-18"/>
                        </a:rPr>
                        <a:t>% izvršenja</a:t>
                      </a:r>
                      <a:endParaRPr lang="hr-HR" sz="1100" b="1" i="0" u="none" strike="noStrike">
                        <a:solidFill>
                          <a:srgbClr val="000000"/>
                        </a:solidFill>
                        <a:effectLst/>
                        <a:latin typeface="Montserrat" panose="00000500000000000000" pitchFamily="2" charset="-18"/>
                      </a:endParaRP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186175430"/>
                  </a:ext>
                </a:extLst>
              </a:tr>
              <a:tr h="281076">
                <a:tc>
                  <a:txBody>
                    <a:bodyPr/>
                    <a:lstStyle/>
                    <a:p>
                      <a:pPr algn="l" fontAlgn="b"/>
                      <a:r>
                        <a:rPr lang="hr-HR" sz="1100" u="none" strike="noStrike" dirty="0">
                          <a:effectLst/>
                          <a:latin typeface="Montserrat" panose="00000500000000000000" pitchFamily="2" charset="-18"/>
                        </a:rPr>
                        <a:t>Rashodi poslovanja</a:t>
                      </a:r>
                      <a:endParaRPr lang="hr-HR" sz="1100" b="0" i="0" u="none" strike="noStrike" dirty="0">
                        <a:solidFill>
                          <a:srgbClr val="000000"/>
                        </a:solidFill>
                        <a:effectLst/>
                        <a:latin typeface="Montserrat" panose="00000500000000000000" pitchFamily="2" charset="-18"/>
                      </a:endParaRP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134.034.585,98</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68.404.183,14</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51,03</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323176398"/>
                  </a:ext>
                </a:extLst>
              </a:tr>
              <a:tr h="340467">
                <a:tc>
                  <a:txBody>
                    <a:bodyPr/>
                    <a:lstStyle/>
                    <a:p>
                      <a:pPr algn="l" fontAlgn="b"/>
                      <a:r>
                        <a:rPr lang="hr-HR" sz="1100" u="none" strike="noStrike">
                          <a:effectLst/>
                          <a:latin typeface="Montserrat" panose="00000500000000000000" pitchFamily="2" charset="-18"/>
                        </a:rPr>
                        <a:t>Rashodi za nabavu neproizvedene dugotrajne imovine</a:t>
                      </a:r>
                      <a:endParaRPr lang="hr-HR" sz="1100" b="0" i="0" u="none" strike="noStrike">
                        <a:solidFill>
                          <a:srgbClr val="000000"/>
                        </a:solidFill>
                        <a:effectLst/>
                        <a:latin typeface="Montserrat" panose="00000500000000000000" pitchFamily="2" charset="-18"/>
                      </a:endParaRP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59.347.454,02</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dirty="0">
                          <a:solidFill>
                            <a:srgbClr val="000000"/>
                          </a:solidFill>
                          <a:effectLst/>
                          <a:latin typeface="Montserrat" panose="00000500000000000000" pitchFamily="2" charset="-18"/>
                        </a:rPr>
                        <a:t>4.730.581,12</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7,97</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859410924"/>
                  </a:ext>
                </a:extLst>
              </a:tr>
              <a:tr h="281076">
                <a:tc>
                  <a:txBody>
                    <a:bodyPr/>
                    <a:lstStyle/>
                    <a:p>
                      <a:pPr algn="l" fontAlgn="b"/>
                      <a:r>
                        <a:rPr lang="pl-PL" sz="1100" u="none" strike="noStrike" dirty="0">
                          <a:effectLst/>
                          <a:latin typeface="Montserrat" panose="00000500000000000000" pitchFamily="2" charset="-18"/>
                        </a:rPr>
                        <a:t>Izdaci za financijsku imovinu i otplate zajmova</a:t>
                      </a:r>
                      <a:endParaRPr lang="pl-PL" sz="1100" b="0" i="0" u="none" strike="noStrike" dirty="0">
                        <a:solidFill>
                          <a:srgbClr val="000000"/>
                        </a:solidFill>
                        <a:effectLst/>
                        <a:latin typeface="Montserrat" panose="00000500000000000000" pitchFamily="2" charset="-18"/>
                      </a:endParaRP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6.455.150,00</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dirty="0">
                          <a:solidFill>
                            <a:srgbClr val="000000"/>
                          </a:solidFill>
                          <a:effectLst/>
                          <a:latin typeface="Montserrat" panose="00000500000000000000" pitchFamily="2" charset="-18"/>
                        </a:rPr>
                        <a:t>4.226.023,68</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65,47</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981083061"/>
                  </a:ext>
                </a:extLst>
              </a:tr>
              <a:tr h="340467">
                <a:tc>
                  <a:txBody>
                    <a:bodyPr/>
                    <a:lstStyle/>
                    <a:p>
                      <a:pPr algn="l" fontAlgn="ctr"/>
                      <a:r>
                        <a:rPr lang="hr-HR" sz="1100" b="1" u="none" strike="noStrike">
                          <a:effectLst/>
                          <a:latin typeface="Montserrat" panose="00000500000000000000" pitchFamily="2" charset="-18"/>
                        </a:rPr>
                        <a:t>Ukupno rashodi/izdaci</a:t>
                      </a:r>
                      <a:endParaRPr lang="hr-HR" sz="1100" b="1" i="0" u="none" strike="noStrike">
                        <a:solidFill>
                          <a:srgbClr val="000000"/>
                        </a:solidFill>
                        <a:effectLst/>
                        <a:latin typeface="Montserrat" panose="00000500000000000000" pitchFamily="2" charset="-18"/>
                      </a:endParaRP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1" i="0" u="none" strike="noStrike" dirty="0">
                          <a:solidFill>
                            <a:srgbClr val="000000"/>
                          </a:solidFill>
                          <a:effectLst/>
                          <a:latin typeface="Montserrat" panose="00000500000000000000" pitchFamily="2" charset="-18"/>
                        </a:rPr>
                        <a:t>199.837.190,00</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1" i="0" u="none" strike="noStrike" dirty="0">
                          <a:solidFill>
                            <a:srgbClr val="000000"/>
                          </a:solidFill>
                          <a:effectLst/>
                          <a:latin typeface="Montserrat" panose="00000500000000000000" pitchFamily="2" charset="-18"/>
                        </a:rPr>
                        <a:t>77.360.787,94</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1" i="0" u="none" strike="noStrike" dirty="0">
                          <a:solidFill>
                            <a:srgbClr val="000000"/>
                          </a:solidFill>
                          <a:effectLst/>
                          <a:latin typeface="Montserrat" panose="00000500000000000000" pitchFamily="2" charset="-18"/>
                        </a:rPr>
                        <a:t>38,71</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804010306"/>
                  </a:ext>
                </a:extLst>
              </a:tr>
            </a:tbl>
          </a:graphicData>
        </a:graphic>
      </p:graphicFrame>
      <p:sp>
        <p:nvSpPr>
          <p:cNvPr id="14" name="Pravokutnik: zaobljeni kutovi 13">
            <a:extLst>
              <a:ext uri="{FF2B5EF4-FFF2-40B4-BE49-F238E27FC236}">
                <a16:creationId xmlns:a16="http://schemas.microsoft.com/office/drawing/2014/main" id="{7584571E-64F2-1463-DCF8-75725EFED9BC}"/>
              </a:ext>
            </a:extLst>
          </p:cNvPr>
          <p:cNvSpPr/>
          <p:nvPr/>
        </p:nvSpPr>
        <p:spPr>
          <a:xfrm>
            <a:off x="7530336" y="1479826"/>
            <a:ext cx="4755215" cy="19491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1300" dirty="0">
                <a:solidFill>
                  <a:schemeClr val="bg1"/>
                </a:solidFill>
                <a:latin typeface="Montserrat" panose="00000500000000000000" pitchFamily="2" charset="-18"/>
                <a:ea typeface="Calibri" panose="020F0502020204030204" pitchFamily="34" charset="0"/>
              </a:rPr>
              <a:t>R</a:t>
            </a:r>
            <a:r>
              <a:rPr lang="hr-HR" sz="1300" dirty="0">
                <a:solidFill>
                  <a:schemeClr val="bg1"/>
                </a:solidFill>
                <a:effectLst/>
                <a:latin typeface="Montserrat" panose="00000500000000000000" pitchFamily="2" charset="-18"/>
                <a:ea typeface="Calibri" panose="020F0502020204030204" pitchFamily="34" charset="0"/>
              </a:rPr>
              <a:t>ashodi poslovanja i izdaci za otplatu kredita izvršavani su planiranom dinamikom. </a:t>
            </a:r>
          </a:p>
          <a:p>
            <a:pPr>
              <a:spcBef>
                <a:spcPts val="1200"/>
              </a:spcBef>
            </a:pPr>
            <a:r>
              <a:rPr lang="hr-HR" sz="1300" dirty="0">
                <a:solidFill>
                  <a:schemeClr val="bg1"/>
                </a:solidFill>
                <a:effectLst/>
                <a:latin typeface="Montserrat" panose="00000500000000000000" pitchFamily="2" charset="-18"/>
                <a:ea typeface="Calibri" panose="020F0502020204030204" pitchFamily="34" charset="0"/>
              </a:rPr>
              <a:t>Realizacija kapitalnih rashoda blago odstupa od plana kod rashoda financiranih bespovratnim sredstvima iz nacionalnih i EU fondova te općih i </a:t>
            </a:r>
            <a:r>
              <a:rPr lang="hr-HR" sz="1300" dirty="0">
                <a:solidFill>
                  <a:schemeClr val="bg1"/>
                </a:solidFill>
                <a:latin typeface="Montserrat" panose="00000500000000000000" pitchFamily="2" charset="-18"/>
                <a:ea typeface="Calibri" panose="020F0502020204030204" pitchFamily="34" charset="0"/>
              </a:rPr>
              <a:t>namjenskih prihoda Grada uslijed složene procedure raspisivanja javne nabave te poziva za dodjelu bespovratnih sredstava. </a:t>
            </a:r>
            <a:endParaRPr lang="hr-HR" sz="1300" dirty="0">
              <a:solidFill>
                <a:srgbClr val="FF0000"/>
              </a:solidFill>
              <a:latin typeface="Montserrat" panose="00000500000000000000" pitchFamily="2" charset="-18"/>
            </a:endParaRPr>
          </a:p>
        </p:txBody>
      </p:sp>
      <p:graphicFrame>
        <p:nvGraphicFramePr>
          <p:cNvPr id="3" name="Grafikon 2">
            <a:extLst>
              <a:ext uri="{FF2B5EF4-FFF2-40B4-BE49-F238E27FC236}">
                <a16:creationId xmlns:a16="http://schemas.microsoft.com/office/drawing/2014/main" id="{F0B0F21B-1E9A-4852-9FA5-ACD6B9208302}"/>
              </a:ext>
            </a:extLst>
          </p:cNvPr>
          <p:cNvGraphicFramePr>
            <a:graphicFrameLocks/>
          </p:cNvGraphicFramePr>
          <p:nvPr>
            <p:extLst>
              <p:ext uri="{D42A27DB-BD31-4B8C-83A1-F6EECF244321}">
                <p14:modId xmlns:p14="http://schemas.microsoft.com/office/powerpoint/2010/main" val="4204796800"/>
              </p:ext>
            </p:extLst>
          </p:nvPr>
        </p:nvGraphicFramePr>
        <p:xfrm>
          <a:off x="587229" y="1680776"/>
          <a:ext cx="6953018" cy="29579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afikon 6">
            <a:extLst>
              <a:ext uri="{FF2B5EF4-FFF2-40B4-BE49-F238E27FC236}">
                <a16:creationId xmlns:a16="http://schemas.microsoft.com/office/drawing/2014/main" id="{F0B0F21B-1E9A-4852-9FA5-ACD6B9208302}"/>
              </a:ext>
            </a:extLst>
          </p:cNvPr>
          <p:cNvGraphicFramePr>
            <a:graphicFrameLocks/>
          </p:cNvGraphicFramePr>
          <p:nvPr>
            <p:extLst>
              <p:ext uri="{D42A27DB-BD31-4B8C-83A1-F6EECF244321}">
                <p14:modId xmlns:p14="http://schemas.microsoft.com/office/powerpoint/2010/main" val="1061552806"/>
              </p:ext>
            </p:extLst>
          </p:nvPr>
        </p:nvGraphicFramePr>
        <p:xfrm>
          <a:off x="402081" y="1652154"/>
          <a:ext cx="6750750" cy="295793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Grafikon 7">
            <a:extLst>
              <a:ext uri="{FF2B5EF4-FFF2-40B4-BE49-F238E27FC236}">
                <a16:creationId xmlns:a16="http://schemas.microsoft.com/office/drawing/2014/main" id="{F0B0F21B-1E9A-4852-9FA5-ACD6B9208302}"/>
              </a:ext>
            </a:extLst>
          </p:cNvPr>
          <p:cNvGraphicFramePr>
            <a:graphicFrameLocks/>
          </p:cNvGraphicFramePr>
          <p:nvPr>
            <p:extLst>
              <p:ext uri="{D42A27DB-BD31-4B8C-83A1-F6EECF244321}">
                <p14:modId xmlns:p14="http://schemas.microsoft.com/office/powerpoint/2010/main" val="258825848"/>
              </p:ext>
            </p:extLst>
          </p:nvPr>
        </p:nvGraphicFramePr>
        <p:xfrm>
          <a:off x="587229" y="1772327"/>
          <a:ext cx="6943107" cy="280297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901466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177284" y="-49427"/>
            <a:ext cx="12369284" cy="6956854"/>
          </a:xfrm>
          <a:prstGeom prst="rect">
            <a:avLst/>
          </a:prstGeom>
        </p:spPr>
      </p:pic>
      <p:sp>
        <p:nvSpPr>
          <p:cNvPr id="2" name="TekstniOkvir 1">
            <a:extLst>
              <a:ext uri="{FF2B5EF4-FFF2-40B4-BE49-F238E27FC236}">
                <a16:creationId xmlns:a16="http://schemas.microsoft.com/office/drawing/2014/main" id="{1D0B6310-3559-26D7-BBF6-4245847B7207}"/>
              </a:ext>
            </a:extLst>
          </p:cNvPr>
          <p:cNvSpPr txBox="1"/>
          <p:nvPr/>
        </p:nvSpPr>
        <p:spPr>
          <a:xfrm>
            <a:off x="377505" y="498182"/>
            <a:ext cx="9663803" cy="369332"/>
          </a:xfrm>
          <a:prstGeom prst="rect">
            <a:avLst/>
          </a:prstGeom>
          <a:noFill/>
        </p:spPr>
        <p:txBody>
          <a:bodyPr wrap="square" rtlCol="0">
            <a:spAutoFit/>
          </a:bodyPr>
          <a:lstStyle/>
          <a:p>
            <a:r>
              <a:rPr lang="hr-HR" b="1">
                <a:solidFill>
                  <a:schemeClr val="accent5">
                    <a:lumMod val="75000"/>
                  </a:schemeClr>
                </a:solidFill>
                <a:latin typeface="Montserrat" panose="00000500000000000000" pitchFamily="2" charset="-18"/>
              </a:rPr>
              <a:t>IZVRŠENI RASHODI I IZDACI- prema organizacijskoj klasifikaciji</a:t>
            </a:r>
          </a:p>
        </p:txBody>
      </p:sp>
      <p:graphicFrame>
        <p:nvGraphicFramePr>
          <p:cNvPr id="10" name="Grafikon 9">
            <a:extLst>
              <a:ext uri="{FF2B5EF4-FFF2-40B4-BE49-F238E27FC236}">
                <a16:creationId xmlns:a16="http://schemas.microsoft.com/office/drawing/2014/main" id="{418D15CA-63F9-BBE4-AE5C-A4CB9C1E9CEE}"/>
              </a:ext>
            </a:extLst>
          </p:cNvPr>
          <p:cNvGraphicFramePr>
            <a:graphicFrameLocks/>
          </p:cNvGraphicFramePr>
          <p:nvPr/>
        </p:nvGraphicFramePr>
        <p:xfrm>
          <a:off x="3665990" y="2751589"/>
          <a:ext cx="4018326" cy="1954636"/>
        </p:xfrm>
        <a:graphic>
          <a:graphicData uri="http://schemas.openxmlformats.org/drawingml/2006/chart">
            <c:chart xmlns:c="http://schemas.openxmlformats.org/drawingml/2006/chart" xmlns:r="http://schemas.openxmlformats.org/officeDocument/2006/relationships" r:id="rId3"/>
          </a:graphicData>
        </a:graphic>
      </p:graphicFrame>
      <p:sp>
        <p:nvSpPr>
          <p:cNvPr id="6" name="TekstniOkvir 5">
            <a:extLst>
              <a:ext uri="{FF2B5EF4-FFF2-40B4-BE49-F238E27FC236}">
                <a16:creationId xmlns:a16="http://schemas.microsoft.com/office/drawing/2014/main" id="{3CC7D107-F475-0437-10BC-A75893C3A5A3}"/>
              </a:ext>
            </a:extLst>
          </p:cNvPr>
          <p:cNvSpPr txBox="1"/>
          <p:nvPr/>
        </p:nvSpPr>
        <p:spPr>
          <a:xfrm>
            <a:off x="587229" y="6211669"/>
            <a:ext cx="10579509" cy="338554"/>
          </a:xfrm>
          <a:prstGeom prst="rect">
            <a:avLst/>
          </a:prstGeom>
          <a:noFill/>
        </p:spPr>
        <p:txBody>
          <a:bodyPr wrap="square" rtlCol="0">
            <a:spAutoFit/>
          </a:bodyPr>
          <a:lstStyle/>
          <a:p>
            <a:endParaRPr lang="hr-HR" sz="1600" b="1">
              <a:solidFill>
                <a:schemeClr val="bg1"/>
              </a:solidFill>
              <a:latin typeface="Montserrat" panose="00000500000000000000" pitchFamily="2" charset="-18"/>
            </a:endParaRPr>
          </a:p>
        </p:txBody>
      </p:sp>
      <p:graphicFrame>
        <p:nvGraphicFramePr>
          <p:cNvPr id="3" name="Grafikon 2">
            <a:extLst>
              <a:ext uri="{FF2B5EF4-FFF2-40B4-BE49-F238E27FC236}">
                <a16:creationId xmlns:a16="http://schemas.microsoft.com/office/drawing/2014/main" id="{74D94B48-D11A-80EA-6CB6-5B034016D79D}"/>
              </a:ext>
            </a:extLst>
          </p:cNvPr>
          <p:cNvGraphicFramePr>
            <a:graphicFrameLocks/>
          </p:cNvGraphicFramePr>
          <p:nvPr/>
        </p:nvGraphicFramePr>
        <p:xfrm>
          <a:off x="2273417" y="1411920"/>
          <a:ext cx="6761045" cy="3218804"/>
        </p:xfrm>
        <a:graphic>
          <a:graphicData uri="http://schemas.openxmlformats.org/drawingml/2006/chart">
            <c:chart xmlns:c="http://schemas.openxmlformats.org/drawingml/2006/chart" xmlns:r="http://schemas.openxmlformats.org/officeDocument/2006/relationships" r:id="rId4"/>
          </a:graphicData>
        </a:graphic>
      </p:graphicFrame>
      <p:sp>
        <p:nvSpPr>
          <p:cNvPr id="12" name="Pravokutnik: zaobljeni kutovi 11">
            <a:extLst>
              <a:ext uri="{FF2B5EF4-FFF2-40B4-BE49-F238E27FC236}">
                <a16:creationId xmlns:a16="http://schemas.microsoft.com/office/drawing/2014/main" id="{BEA3CBB3-E347-D3EB-6A4F-2378D0523EB1}"/>
              </a:ext>
            </a:extLst>
          </p:cNvPr>
          <p:cNvSpPr/>
          <p:nvPr/>
        </p:nvSpPr>
        <p:spPr>
          <a:xfrm>
            <a:off x="377505" y="4706224"/>
            <a:ext cx="8235553" cy="6431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1200">
                <a:effectLst/>
                <a:latin typeface="Montserrat" panose="00000500000000000000" pitchFamily="2" charset="-18"/>
                <a:ea typeface="Calibri" panose="020F0502020204030204" pitchFamily="34" charset="0"/>
              </a:rPr>
              <a:t>           </a:t>
            </a:r>
            <a:r>
              <a:rPr lang="hr-HR" sz="1200">
                <a:solidFill>
                  <a:schemeClr val="bg1"/>
                </a:solidFill>
                <a:effectLst/>
                <a:latin typeface="Montserrat" panose="00000500000000000000" pitchFamily="2" charset="-18"/>
                <a:ea typeface="Calibri" panose="020F0502020204030204" pitchFamily="34" charset="0"/>
              </a:rPr>
              <a:t>Organizacijska struktura Proračuna Grada Osijeka izrađena je na temelju Odluke o ustrojstvu i djelokrugu upravnih tijela Grada Osijeka (Službeni glasnik Grada Osijeka br. 12/17, 10A/18, 23/21, 18/22, 4/24, 8/24 i 24/24). </a:t>
            </a:r>
            <a:endParaRPr lang="hr-HR" sz="1200">
              <a:solidFill>
                <a:schemeClr val="bg1"/>
              </a:solidFill>
              <a:latin typeface="Montserrat" panose="00000500000000000000" pitchFamily="2" charset="-18"/>
            </a:endParaRPr>
          </a:p>
        </p:txBody>
      </p:sp>
      <p:sp>
        <p:nvSpPr>
          <p:cNvPr id="16" name="Pravokutnik: zaobljeni kutovi 15">
            <a:extLst>
              <a:ext uri="{FF2B5EF4-FFF2-40B4-BE49-F238E27FC236}">
                <a16:creationId xmlns:a16="http://schemas.microsoft.com/office/drawing/2014/main" id="{411F5FFB-6B39-050F-1690-B4D2036E757C}"/>
              </a:ext>
            </a:extLst>
          </p:cNvPr>
          <p:cNvSpPr/>
          <p:nvPr/>
        </p:nvSpPr>
        <p:spPr>
          <a:xfrm>
            <a:off x="377507" y="5643972"/>
            <a:ext cx="8235551" cy="6431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49580" algn="just">
              <a:lnSpc>
                <a:spcPct val="107000"/>
              </a:lnSpc>
              <a:spcAft>
                <a:spcPts val="800"/>
              </a:spcAft>
            </a:pPr>
            <a:r>
              <a:rPr lang="hr-HR" sz="1200" dirty="0">
                <a:solidFill>
                  <a:schemeClr val="bg1"/>
                </a:solidFill>
                <a:effectLst/>
                <a:latin typeface="Montserrat" panose="00000500000000000000" pitchFamily="2" charset="-18"/>
                <a:ea typeface="Calibri" panose="020F0502020204030204" pitchFamily="34" charset="0"/>
                <a:cs typeface="Arial" panose="020B0604020202020204" pitchFamily="34" charset="0"/>
              </a:rPr>
              <a:t>Upravni odjel za društvene djelatnosti participira u ukupnom izvršenju rashoda za prvu polovicu  2025. u najvećem postotku, 58%</a:t>
            </a:r>
            <a:r>
              <a:rPr lang="hr-HR" sz="1200" dirty="0">
                <a:solidFill>
                  <a:schemeClr val="bg1"/>
                </a:solidFill>
                <a:latin typeface="Montserrat" panose="00000500000000000000" pitchFamily="2" charset="-18"/>
                <a:ea typeface="Calibri" panose="020F0502020204030204" pitchFamily="34" charset="0"/>
                <a:cs typeface="Arial" panose="020B0604020202020204" pitchFamily="34" charset="0"/>
              </a:rPr>
              <a:t>. S</a:t>
            </a:r>
            <a:r>
              <a:rPr lang="hr-HR" sz="1200" dirty="0">
                <a:solidFill>
                  <a:schemeClr val="bg1"/>
                </a:solidFill>
                <a:effectLst/>
                <a:latin typeface="Montserrat" panose="00000500000000000000" pitchFamily="2" charset="-18"/>
                <a:ea typeface="Calibri" panose="020F0502020204030204" pitchFamily="34" charset="0"/>
                <a:cs typeface="Arial" panose="020B0604020202020204" pitchFamily="34" charset="0"/>
              </a:rPr>
              <a:t>lijedi ga Upravni odjel za gospodarstvo sa 17%.</a:t>
            </a:r>
          </a:p>
        </p:txBody>
      </p:sp>
      <p:graphicFrame>
        <p:nvGraphicFramePr>
          <p:cNvPr id="11" name="Grafikon 10">
            <a:extLst>
              <a:ext uri="{FF2B5EF4-FFF2-40B4-BE49-F238E27FC236}">
                <a16:creationId xmlns:a16="http://schemas.microsoft.com/office/drawing/2014/main" id="{EFFFACEE-B786-4991-9684-80767B995598}"/>
              </a:ext>
            </a:extLst>
          </p:cNvPr>
          <p:cNvGraphicFramePr>
            <a:graphicFrameLocks/>
          </p:cNvGraphicFramePr>
          <p:nvPr>
            <p:extLst>
              <p:ext uri="{D42A27DB-BD31-4B8C-83A1-F6EECF244321}">
                <p14:modId xmlns:p14="http://schemas.microsoft.com/office/powerpoint/2010/main" val="3588628326"/>
              </p:ext>
            </p:extLst>
          </p:nvPr>
        </p:nvGraphicFramePr>
        <p:xfrm>
          <a:off x="74205" y="1162066"/>
          <a:ext cx="10579509" cy="324960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745741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177284" y="-49427"/>
            <a:ext cx="12369284" cy="6956854"/>
          </a:xfrm>
          <a:prstGeom prst="rect">
            <a:avLst/>
          </a:prstGeom>
        </p:spPr>
      </p:pic>
      <p:sp>
        <p:nvSpPr>
          <p:cNvPr id="2" name="TekstniOkvir 1">
            <a:extLst>
              <a:ext uri="{FF2B5EF4-FFF2-40B4-BE49-F238E27FC236}">
                <a16:creationId xmlns:a16="http://schemas.microsoft.com/office/drawing/2014/main" id="{1D0B6310-3559-26D7-BBF6-4245847B7207}"/>
              </a:ext>
            </a:extLst>
          </p:cNvPr>
          <p:cNvSpPr txBox="1"/>
          <p:nvPr/>
        </p:nvSpPr>
        <p:spPr>
          <a:xfrm>
            <a:off x="377505" y="498182"/>
            <a:ext cx="9663803" cy="369332"/>
          </a:xfrm>
          <a:prstGeom prst="rect">
            <a:avLst/>
          </a:prstGeom>
          <a:noFill/>
        </p:spPr>
        <p:txBody>
          <a:bodyPr wrap="square" rtlCol="0">
            <a:spAutoFit/>
          </a:bodyPr>
          <a:lstStyle/>
          <a:p>
            <a:r>
              <a:rPr lang="hr-HR" b="1">
                <a:solidFill>
                  <a:schemeClr val="accent5">
                    <a:lumMod val="75000"/>
                  </a:schemeClr>
                </a:solidFill>
                <a:latin typeface="Montserrat" panose="00000500000000000000" pitchFamily="2" charset="-18"/>
              </a:rPr>
              <a:t>IZVRŠENI RASHODI - prema funkcijskoj klasifikaciji</a:t>
            </a:r>
          </a:p>
        </p:txBody>
      </p:sp>
      <p:sp>
        <p:nvSpPr>
          <p:cNvPr id="6" name="TekstniOkvir 5">
            <a:extLst>
              <a:ext uri="{FF2B5EF4-FFF2-40B4-BE49-F238E27FC236}">
                <a16:creationId xmlns:a16="http://schemas.microsoft.com/office/drawing/2014/main" id="{3CC7D107-F475-0437-10BC-A75893C3A5A3}"/>
              </a:ext>
            </a:extLst>
          </p:cNvPr>
          <p:cNvSpPr txBox="1"/>
          <p:nvPr/>
        </p:nvSpPr>
        <p:spPr>
          <a:xfrm>
            <a:off x="587229" y="6211669"/>
            <a:ext cx="10579509" cy="338554"/>
          </a:xfrm>
          <a:prstGeom prst="rect">
            <a:avLst/>
          </a:prstGeom>
          <a:noFill/>
        </p:spPr>
        <p:txBody>
          <a:bodyPr wrap="square" rtlCol="0">
            <a:spAutoFit/>
          </a:bodyPr>
          <a:lstStyle/>
          <a:p>
            <a:endParaRPr lang="hr-HR" sz="1600" b="1">
              <a:solidFill>
                <a:schemeClr val="bg1"/>
              </a:solidFill>
              <a:latin typeface="Montserrat" panose="00000500000000000000" pitchFamily="2" charset="-18"/>
            </a:endParaRPr>
          </a:p>
        </p:txBody>
      </p:sp>
      <p:sp>
        <p:nvSpPr>
          <p:cNvPr id="12" name="Pravokutnik: zaobljeni kutovi 11">
            <a:extLst>
              <a:ext uri="{FF2B5EF4-FFF2-40B4-BE49-F238E27FC236}">
                <a16:creationId xmlns:a16="http://schemas.microsoft.com/office/drawing/2014/main" id="{BEA3CBB3-E347-D3EB-6A4F-2378D0523EB1}"/>
              </a:ext>
            </a:extLst>
          </p:cNvPr>
          <p:cNvSpPr/>
          <p:nvPr/>
        </p:nvSpPr>
        <p:spPr>
          <a:xfrm>
            <a:off x="318783" y="5385733"/>
            <a:ext cx="8294276" cy="5442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1400">
                <a:latin typeface="Montserrat" panose="00000500000000000000" pitchFamily="2" charset="-18"/>
              </a:rPr>
              <a:t>Najveći dio proračuna Grada Osijeka usmjeren je u obrazovanje, unaprjeđenje stanovanja i zajednice, rekreaciju, kulturu i religiju te opće javne usluge.</a:t>
            </a:r>
          </a:p>
        </p:txBody>
      </p:sp>
      <p:sp>
        <p:nvSpPr>
          <p:cNvPr id="7" name="Pravokutnik: zaobljeni kutovi 6">
            <a:extLst>
              <a:ext uri="{FF2B5EF4-FFF2-40B4-BE49-F238E27FC236}">
                <a16:creationId xmlns:a16="http://schemas.microsoft.com/office/drawing/2014/main" id="{CB14E8A2-633D-3221-92CB-D91C0E1CFC06}"/>
              </a:ext>
            </a:extLst>
          </p:cNvPr>
          <p:cNvSpPr/>
          <p:nvPr/>
        </p:nvSpPr>
        <p:spPr>
          <a:xfrm>
            <a:off x="318783" y="4885699"/>
            <a:ext cx="8294276" cy="369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1400">
                <a:latin typeface="Montserrat" panose="00000500000000000000" pitchFamily="2" charset="-18"/>
              </a:rPr>
              <a:t>Proračunske rashode možemo razvrstati prema njihovoj namjeni odnosno funkciji.</a:t>
            </a:r>
          </a:p>
        </p:txBody>
      </p:sp>
      <p:graphicFrame>
        <p:nvGraphicFramePr>
          <p:cNvPr id="10" name="Grafikon 9">
            <a:extLst>
              <a:ext uri="{FF2B5EF4-FFF2-40B4-BE49-F238E27FC236}">
                <a16:creationId xmlns:a16="http://schemas.microsoft.com/office/drawing/2014/main" id="{2B308F6A-B661-4E87-B610-031B970C6AF0}"/>
              </a:ext>
            </a:extLst>
          </p:cNvPr>
          <p:cNvGraphicFramePr>
            <a:graphicFrameLocks/>
          </p:cNvGraphicFramePr>
          <p:nvPr>
            <p:extLst>
              <p:ext uri="{D42A27DB-BD31-4B8C-83A1-F6EECF244321}">
                <p14:modId xmlns:p14="http://schemas.microsoft.com/office/powerpoint/2010/main" val="737559458"/>
              </p:ext>
            </p:extLst>
          </p:nvPr>
        </p:nvGraphicFramePr>
        <p:xfrm>
          <a:off x="478564" y="867514"/>
          <a:ext cx="8134496" cy="36609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Grafikon 2">
            <a:extLst>
              <a:ext uri="{FF2B5EF4-FFF2-40B4-BE49-F238E27FC236}">
                <a16:creationId xmlns:a16="http://schemas.microsoft.com/office/drawing/2014/main" id="{2B308F6A-B661-4E87-B610-031B970C6AF0}"/>
              </a:ext>
            </a:extLst>
          </p:cNvPr>
          <p:cNvGraphicFramePr>
            <a:graphicFrameLocks/>
          </p:cNvGraphicFramePr>
          <p:nvPr>
            <p:extLst>
              <p:ext uri="{D42A27DB-BD31-4B8C-83A1-F6EECF244321}">
                <p14:modId xmlns:p14="http://schemas.microsoft.com/office/powerpoint/2010/main" val="2107959156"/>
              </p:ext>
            </p:extLst>
          </p:nvPr>
        </p:nvGraphicFramePr>
        <p:xfrm>
          <a:off x="1101436" y="867514"/>
          <a:ext cx="8475951" cy="36609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6119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219229" y="-98854"/>
            <a:ext cx="12369284" cy="6956854"/>
          </a:xfrm>
          <a:prstGeom prst="rect">
            <a:avLst/>
          </a:prstGeom>
        </p:spPr>
      </p:pic>
      <p:sp>
        <p:nvSpPr>
          <p:cNvPr id="2" name="TekstniOkvir 1">
            <a:extLst>
              <a:ext uri="{FF2B5EF4-FFF2-40B4-BE49-F238E27FC236}">
                <a16:creationId xmlns:a16="http://schemas.microsoft.com/office/drawing/2014/main" id="{1D0B6310-3559-26D7-BBF6-4245847B7207}"/>
              </a:ext>
            </a:extLst>
          </p:cNvPr>
          <p:cNvSpPr txBox="1"/>
          <p:nvPr/>
        </p:nvSpPr>
        <p:spPr>
          <a:xfrm>
            <a:off x="377505" y="498181"/>
            <a:ext cx="9823508" cy="369332"/>
          </a:xfrm>
          <a:prstGeom prst="rect">
            <a:avLst/>
          </a:prstGeom>
          <a:noFill/>
        </p:spPr>
        <p:txBody>
          <a:bodyPr wrap="square" rtlCol="0">
            <a:spAutoFit/>
          </a:bodyPr>
          <a:lstStyle/>
          <a:p>
            <a:r>
              <a:rPr lang="hr-HR" b="1">
                <a:solidFill>
                  <a:schemeClr val="accent5">
                    <a:lumMod val="75000"/>
                  </a:schemeClr>
                </a:solidFill>
                <a:latin typeface="Montserrat" panose="00000500000000000000" pitchFamily="2" charset="-18"/>
              </a:rPr>
              <a:t>IZVJEŠTAJ O ZADUŽIVANJU</a:t>
            </a:r>
          </a:p>
        </p:txBody>
      </p:sp>
      <p:sp>
        <p:nvSpPr>
          <p:cNvPr id="6" name="TekstniOkvir 5">
            <a:extLst>
              <a:ext uri="{FF2B5EF4-FFF2-40B4-BE49-F238E27FC236}">
                <a16:creationId xmlns:a16="http://schemas.microsoft.com/office/drawing/2014/main" id="{3CC7D107-F475-0437-10BC-A75893C3A5A3}"/>
              </a:ext>
            </a:extLst>
          </p:cNvPr>
          <p:cNvSpPr txBox="1"/>
          <p:nvPr/>
        </p:nvSpPr>
        <p:spPr>
          <a:xfrm>
            <a:off x="587229" y="6211669"/>
            <a:ext cx="10579509" cy="338554"/>
          </a:xfrm>
          <a:prstGeom prst="rect">
            <a:avLst/>
          </a:prstGeom>
          <a:noFill/>
        </p:spPr>
        <p:txBody>
          <a:bodyPr wrap="square" rtlCol="0">
            <a:spAutoFit/>
          </a:bodyPr>
          <a:lstStyle/>
          <a:p>
            <a:endParaRPr lang="hr-HR" sz="1600" b="1">
              <a:solidFill>
                <a:schemeClr val="bg1"/>
              </a:solidFill>
              <a:latin typeface="Montserrat" panose="00000500000000000000" pitchFamily="2" charset="-18"/>
            </a:endParaRPr>
          </a:p>
        </p:txBody>
      </p:sp>
      <p:sp>
        <p:nvSpPr>
          <p:cNvPr id="8" name="TekstniOkvir 7">
            <a:extLst>
              <a:ext uri="{FF2B5EF4-FFF2-40B4-BE49-F238E27FC236}">
                <a16:creationId xmlns:a16="http://schemas.microsoft.com/office/drawing/2014/main" id="{96EC9EFA-0CFE-E569-8ED1-273B32540313}"/>
              </a:ext>
            </a:extLst>
          </p:cNvPr>
          <p:cNvSpPr txBox="1"/>
          <p:nvPr/>
        </p:nvSpPr>
        <p:spPr>
          <a:xfrm>
            <a:off x="377505" y="1132513"/>
            <a:ext cx="9597006" cy="1446550"/>
          </a:xfrm>
          <a:prstGeom prst="rect">
            <a:avLst/>
          </a:prstGeom>
          <a:noFill/>
        </p:spPr>
        <p:txBody>
          <a:bodyPr wrap="square" rtlCol="0">
            <a:spAutoFit/>
          </a:bodyPr>
          <a:lstStyle/>
          <a:p>
            <a:pPr marL="285750" indent="-285750">
              <a:buFont typeface="Courier New" panose="02070309020205020404" pitchFamily="49" charset="0"/>
              <a:buChar char="o"/>
            </a:pPr>
            <a:r>
              <a:rPr lang="hr-HR" sz="1400" dirty="0">
                <a:solidFill>
                  <a:schemeClr val="accent5">
                    <a:lumMod val="75000"/>
                  </a:schemeClr>
                </a:solidFill>
                <a:effectLst/>
                <a:latin typeface="Montserrat" panose="00000500000000000000" pitchFamily="2" charset="-18"/>
                <a:ea typeface="Calibri" panose="020F0502020204030204" pitchFamily="34" charset="0"/>
              </a:rPr>
              <a:t>Ukupne obveze Grada Osijeka temeljem glavnice realiziranih dugoročnih kredita te danih jamstava trgovačkim društvima u većinskom vlasništvu Grada Osijeka na dan 30.06.2025. </a:t>
            </a:r>
            <a:r>
              <a:rPr lang="hr-HR" sz="1400" dirty="0">
                <a:solidFill>
                  <a:srgbClr val="0070C0"/>
                </a:solidFill>
                <a:effectLst/>
                <a:latin typeface="Montserrat" panose="00000500000000000000" pitchFamily="2" charset="-18"/>
                <a:ea typeface="Calibri" panose="020F0502020204030204" pitchFamily="34" charset="0"/>
              </a:rPr>
              <a:t>iznose 36</a:t>
            </a:r>
            <a:r>
              <a:rPr lang="hr-HR" sz="1400" dirty="0">
                <a:solidFill>
                  <a:srgbClr val="0070C0"/>
                </a:solidFill>
                <a:latin typeface="Montserrat" panose="00000500000000000000" pitchFamily="2" charset="-18"/>
                <a:ea typeface="Calibri" panose="020F0502020204030204" pitchFamily="34" charset="0"/>
              </a:rPr>
              <a:t>.881.067,40 </a:t>
            </a:r>
            <a:r>
              <a:rPr lang="hr-HR" sz="1400" dirty="0">
                <a:solidFill>
                  <a:schemeClr val="accent5">
                    <a:lumMod val="75000"/>
                  </a:schemeClr>
                </a:solidFill>
                <a:latin typeface="Montserrat" panose="00000500000000000000" pitchFamily="2" charset="-18"/>
                <a:ea typeface="Calibri" panose="020F0502020204030204" pitchFamily="34" charset="0"/>
              </a:rPr>
              <a:t>eura</a:t>
            </a:r>
            <a:r>
              <a:rPr lang="hr-HR" sz="1400" dirty="0">
                <a:solidFill>
                  <a:schemeClr val="accent5">
                    <a:lumMod val="75000"/>
                  </a:schemeClr>
                </a:solidFill>
                <a:effectLst/>
                <a:latin typeface="Montserrat" panose="00000500000000000000" pitchFamily="2" charset="-18"/>
                <a:ea typeface="Calibri" panose="020F0502020204030204" pitchFamily="34" charset="0"/>
              </a:rPr>
              <a:t>. </a:t>
            </a:r>
          </a:p>
          <a:p>
            <a:pPr marL="285750" indent="-285750">
              <a:buFont typeface="Courier New" panose="02070309020205020404" pitchFamily="49" charset="0"/>
              <a:buChar char="o"/>
            </a:pPr>
            <a:endParaRPr lang="hr-HR" sz="1400" dirty="0">
              <a:solidFill>
                <a:schemeClr val="accent5">
                  <a:lumMod val="75000"/>
                </a:schemeClr>
              </a:solidFill>
              <a:effectLst/>
              <a:latin typeface="Montserrat" panose="00000500000000000000" pitchFamily="2" charset="-18"/>
              <a:ea typeface="Times New Roman" panose="02020603050405020304" pitchFamily="18" charset="0"/>
            </a:endParaRPr>
          </a:p>
          <a:p>
            <a:pPr marL="285750" indent="-285750">
              <a:buFont typeface="Courier New" panose="02070309020205020404" pitchFamily="49" charset="0"/>
              <a:buChar char="o"/>
            </a:pPr>
            <a:r>
              <a:rPr lang="hr-HR" sz="1400" dirty="0">
                <a:solidFill>
                  <a:schemeClr val="accent5">
                    <a:lumMod val="75000"/>
                  </a:schemeClr>
                </a:solidFill>
                <a:latin typeface="Montserrat" panose="00000500000000000000" pitchFamily="2" charset="-18"/>
                <a:ea typeface="Times New Roman" panose="02020603050405020304" pitchFamily="18" charset="0"/>
              </a:rPr>
              <a:t>U 2025. godini Grad Osijek ne planirana novo zaduživanje niti ima kredita u korištenju. </a:t>
            </a:r>
            <a:r>
              <a:rPr lang="hr-HR" sz="1800" dirty="0">
                <a:effectLst/>
                <a:latin typeface="Times New Roman" panose="02020603050405020304" pitchFamily="18" charset="0"/>
                <a:ea typeface="Calibri" panose="020F0502020204030204" pitchFamily="34" charset="0"/>
              </a:rPr>
              <a:t> </a:t>
            </a:r>
            <a:endParaRPr lang="hr-HR" sz="1800" dirty="0">
              <a:effectLst/>
              <a:latin typeface="Times New Roman" panose="02020603050405020304" pitchFamily="18" charset="0"/>
              <a:ea typeface="Times New Roman" panose="02020603050405020304" pitchFamily="18" charset="0"/>
            </a:endParaRPr>
          </a:p>
          <a:p>
            <a:endParaRPr lang="hr-HR" sz="1400" dirty="0">
              <a:solidFill>
                <a:schemeClr val="accent5">
                  <a:lumMod val="75000"/>
                </a:schemeClr>
              </a:solidFill>
              <a:latin typeface="Montserrat" panose="00000500000000000000" pitchFamily="2" charset="-18"/>
            </a:endParaRPr>
          </a:p>
        </p:txBody>
      </p:sp>
    </p:spTree>
    <p:extLst>
      <p:ext uri="{BB962C8B-B14F-4D97-AF65-F5344CB8AC3E}">
        <p14:creationId xmlns:p14="http://schemas.microsoft.com/office/powerpoint/2010/main" val="3343558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219229" y="-98854"/>
            <a:ext cx="12369284" cy="6956854"/>
          </a:xfrm>
          <a:prstGeom prst="rect">
            <a:avLst/>
          </a:prstGeom>
        </p:spPr>
      </p:pic>
      <p:sp>
        <p:nvSpPr>
          <p:cNvPr id="2" name="TekstniOkvir 1">
            <a:extLst>
              <a:ext uri="{FF2B5EF4-FFF2-40B4-BE49-F238E27FC236}">
                <a16:creationId xmlns:a16="http://schemas.microsoft.com/office/drawing/2014/main" id="{1D0B6310-3559-26D7-BBF6-4245847B7207}"/>
              </a:ext>
            </a:extLst>
          </p:cNvPr>
          <p:cNvSpPr txBox="1"/>
          <p:nvPr/>
        </p:nvSpPr>
        <p:spPr>
          <a:xfrm>
            <a:off x="377505" y="498181"/>
            <a:ext cx="9823508" cy="369332"/>
          </a:xfrm>
          <a:prstGeom prst="rect">
            <a:avLst/>
          </a:prstGeom>
          <a:noFill/>
        </p:spPr>
        <p:txBody>
          <a:bodyPr wrap="square" rtlCol="0">
            <a:spAutoFit/>
          </a:bodyPr>
          <a:lstStyle/>
          <a:p>
            <a:r>
              <a:rPr lang="hr-HR" b="1">
                <a:solidFill>
                  <a:schemeClr val="accent5">
                    <a:lumMod val="75000"/>
                  </a:schemeClr>
                </a:solidFill>
                <a:latin typeface="Montserrat" panose="00000500000000000000" pitchFamily="2" charset="-18"/>
              </a:rPr>
              <a:t>KONTAKTI I INFORMACIJE</a:t>
            </a:r>
          </a:p>
        </p:txBody>
      </p:sp>
      <p:graphicFrame>
        <p:nvGraphicFramePr>
          <p:cNvPr id="10" name="Grafikon 9">
            <a:extLst>
              <a:ext uri="{FF2B5EF4-FFF2-40B4-BE49-F238E27FC236}">
                <a16:creationId xmlns:a16="http://schemas.microsoft.com/office/drawing/2014/main" id="{418D15CA-63F9-BBE4-AE5C-A4CB9C1E9CEE}"/>
              </a:ext>
            </a:extLst>
          </p:cNvPr>
          <p:cNvGraphicFramePr>
            <a:graphicFrameLocks/>
          </p:cNvGraphicFramePr>
          <p:nvPr/>
        </p:nvGraphicFramePr>
        <p:xfrm>
          <a:off x="3665990" y="2751589"/>
          <a:ext cx="4018326" cy="1954636"/>
        </p:xfrm>
        <a:graphic>
          <a:graphicData uri="http://schemas.openxmlformats.org/drawingml/2006/chart">
            <c:chart xmlns:c="http://schemas.openxmlformats.org/drawingml/2006/chart" xmlns:r="http://schemas.openxmlformats.org/officeDocument/2006/relationships" r:id="rId3"/>
          </a:graphicData>
        </a:graphic>
      </p:graphicFrame>
      <p:sp>
        <p:nvSpPr>
          <p:cNvPr id="6" name="TekstniOkvir 5">
            <a:extLst>
              <a:ext uri="{FF2B5EF4-FFF2-40B4-BE49-F238E27FC236}">
                <a16:creationId xmlns:a16="http://schemas.microsoft.com/office/drawing/2014/main" id="{3CC7D107-F475-0437-10BC-A75893C3A5A3}"/>
              </a:ext>
            </a:extLst>
          </p:cNvPr>
          <p:cNvSpPr txBox="1"/>
          <p:nvPr/>
        </p:nvSpPr>
        <p:spPr>
          <a:xfrm>
            <a:off x="587229" y="6211669"/>
            <a:ext cx="10579509" cy="338554"/>
          </a:xfrm>
          <a:prstGeom prst="rect">
            <a:avLst/>
          </a:prstGeom>
          <a:noFill/>
        </p:spPr>
        <p:txBody>
          <a:bodyPr wrap="square" rtlCol="0">
            <a:spAutoFit/>
          </a:bodyPr>
          <a:lstStyle/>
          <a:p>
            <a:endParaRPr lang="hr-HR" sz="1600" b="1">
              <a:solidFill>
                <a:schemeClr val="bg1"/>
              </a:solidFill>
              <a:latin typeface="Montserrat" panose="00000500000000000000" pitchFamily="2" charset="-18"/>
            </a:endParaRPr>
          </a:p>
        </p:txBody>
      </p:sp>
      <p:graphicFrame>
        <p:nvGraphicFramePr>
          <p:cNvPr id="3" name="Grafikon 2">
            <a:extLst>
              <a:ext uri="{FF2B5EF4-FFF2-40B4-BE49-F238E27FC236}">
                <a16:creationId xmlns:a16="http://schemas.microsoft.com/office/drawing/2014/main" id="{74D94B48-D11A-80EA-6CB6-5B034016D79D}"/>
              </a:ext>
            </a:extLst>
          </p:cNvPr>
          <p:cNvGraphicFramePr>
            <a:graphicFrameLocks/>
          </p:cNvGraphicFramePr>
          <p:nvPr/>
        </p:nvGraphicFramePr>
        <p:xfrm>
          <a:off x="377505" y="1124125"/>
          <a:ext cx="8707291" cy="350659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Grafikon 4">
            <a:extLst>
              <a:ext uri="{FF2B5EF4-FFF2-40B4-BE49-F238E27FC236}">
                <a16:creationId xmlns:a16="http://schemas.microsoft.com/office/drawing/2014/main" id="{E46CD154-B4A6-AB5D-0E2C-D67050847EE8}"/>
              </a:ext>
            </a:extLst>
          </p:cNvPr>
          <p:cNvGraphicFramePr>
            <a:graphicFrameLocks/>
          </p:cNvGraphicFramePr>
          <p:nvPr/>
        </p:nvGraphicFramePr>
        <p:xfrm>
          <a:off x="520117" y="1208015"/>
          <a:ext cx="7675927" cy="3141005"/>
        </p:xfrm>
        <a:graphic>
          <a:graphicData uri="http://schemas.openxmlformats.org/drawingml/2006/chart">
            <c:chart xmlns:c="http://schemas.openxmlformats.org/drawingml/2006/chart" xmlns:r="http://schemas.openxmlformats.org/officeDocument/2006/relationships" r:id="rId5"/>
          </a:graphicData>
        </a:graphic>
      </p:graphicFrame>
      <p:sp>
        <p:nvSpPr>
          <p:cNvPr id="8" name="TekstniOkvir 7">
            <a:extLst>
              <a:ext uri="{FF2B5EF4-FFF2-40B4-BE49-F238E27FC236}">
                <a16:creationId xmlns:a16="http://schemas.microsoft.com/office/drawing/2014/main" id="{96EC9EFA-0CFE-E569-8ED1-273B32540313}"/>
              </a:ext>
            </a:extLst>
          </p:cNvPr>
          <p:cNvSpPr txBox="1"/>
          <p:nvPr/>
        </p:nvSpPr>
        <p:spPr>
          <a:xfrm>
            <a:off x="461394" y="1464550"/>
            <a:ext cx="8162489" cy="2031325"/>
          </a:xfrm>
          <a:prstGeom prst="rect">
            <a:avLst/>
          </a:prstGeom>
          <a:noFill/>
        </p:spPr>
        <p:txBody>
          <a:bodyPr wrap="square" rtlCol="0">
            <a:spAutoFit/>
          </a:bodyPr>
          <a:lstStyle/>
          <a:p>
            <a:r>
              <a:rPr lang="hr-HR" sz="1400" dirty="0">
                <a:solidFill>
                  <a:schemeClr val="accent5">
                    <a:lumMod val="75000"/>
                  </a:schemeClr>
                </a:solidFill>
                <a:latin typeface="Montserrat" panose="00000500000000000000" pitchFamily="2" charset="-18"/>
              </a:rPr>
              <a:t>Grad Osijek</a:t>
            </a:r>
          </a:p>
          <a:p>
            <a:r>
              <a:rPr lang="hr-HR" sz="1400" dirty="0">
                <a:solidFill>
                  <a:schemeClr val="accent5">
                    <a:lumMod val="75000"/>
                  </a:schemeClr>
                </a:solidFill>
                <a:latin typeface="Montserrat" panose="00000500000000000000" pitchFamily="2" charset="-18"/>
              </a:rPr>
              <a:t>Upravni odjel za financije i nabavu</a:t>
            </a:r>
          </a:p>
          <a:p>
            <a:r>
              <a:rPr lang="hr-HR" sz="1400" dirty="0">
                <a:solidFill>
                  <a:schemeClr val="accent5">
                    <a:lumMod val="75000"/>
                  </a:schemeClr>
                </a:solidFill>
                <a:latin typeface="Montserrat" panose="00000500000000000000" pitchFamily="2" charset="-18"/>
              </a:rPr>
              <a:t>Odsjek za proračun</a:t>
            </a:r>
          </a:p>
          <a:p>
            <a:r>
              <a:rPr lang="hr-HR" sz="1400" dirty="0">
                <a:solidFill>
                  <a:schemeClr val="accent5">
                    <a:lumMod val="75000"/>
                  </a:schemeClr>
                </a:solidFill>
                <a:latin typeface="Montserrat" panose="00000500000000000000" pitchFamily="2" charset="-18"/>
              </a:rPr>
              <a:t>Kuhačeva 9, 31000 Osijek</a:t>
            </a:r>
          </a:p>
          <a:p>
            <a:endParaRPr lang="hr-HR" sz="1400" dirty="0">
              <a:solidFill>
                <a:schemeClr val="accent5">
                  <a:lumMod val="75000"/>
                </a:schemeClr>
              </a:solidFill>
              <a:latin typeface="Montserrat" panose="00000500000000000000" pitchFamily="2" charset="-18"/>
            </a:endParaRPr>
          </a:p>
          <a:p>
            <a:r>
              <a:rPr lang="hr-HR" sz="1400" dirty="0">
                <a:solidFill>
                  <a:schemeClr val="accent5">
                    <a:lumMod val="75000"/>
                  </a:schemeClr>
                </a:solidFill>
                <a:latin typeface="Montserrat" panose="00000500000000000000" pitchFamily="2" charset="-18"/>
              </a:rPr>
              <a:t>Proračunski dokumenti</a:t>
            </a:r>
          </a:p>
          <a:p>
            <a:r>
              <a:rPr lang="hr-HR" sz="1400" dirty="0">
                <a:solidFill>
                  <a:schemeClr val="accent5">
                    <a:lumMod val="75000"/>
                  </a:schemeClr>
                </a:solidFill>
                <a:latin typeface="Montserrat" panose="00000500000000000000" pitchFamily="2" charset="-18"/>
                <a:hlinkClick r:id="rId6"/>
              </a:rPr>
              <a:t>https://www.osijek.hr/proracunski-dokumenti/</a:t>
            </a:r>
            <a:endParaRPr lang="hr-HR" sz="1400" dirty="0">
              <a:solidFill>
                <a:schemeClr val="accent5">
                  <a:lumMod val="75000"/>
                </a:schemeClr>
              </a:solidFill>
              <a:latin typeface="Montserrat" panose="00000500000000000000" pitchFamily="2" charset="-18"/>
            </a:endParaRPr>
          </a:p>
          <a:p>
            <a:r>
              <a:rPr lang="hr-HR" sz="1400" dirty="0">
                <a:solidFill>
                  <a:schemeClr val="accent5">
                    <a:lumMod val="75000"/>
                  </a:schemeClr>
                </a:solidFill>
                <a:latin typeface="Montserrat" panose="00000500000000000000" pitchFamily="2" charset="-18"/>
                <a:hlinkClick r:id="rId7"/>
              </a:rPr>
              <a:t>https://www.osijek.hr/gradska-uprava/vazni-dokumenti/</a:t>
            </a:r>
            <a:endParaRPr lang="hr-HR" sz="1400" dirty="0">
              <a:solidFill>
                <a:schemeClr val="accent5">
                  <a:lumMod val="75000"/>
                </a:schemeClr>
              </a:solidFill>
              <a:latin typeface="Montserrat" panose="00000500000000000000" pitchFamily="2" charset="-18"/>
            </a:endParaRPr>
          </a:p>
          <a:p>
            <a:endParaRPr lang="hr-HR" sz="1400" dirty="0">
              <a:solidFill>
                <a:schemeClr val="accent5">
                  <a:lumMod val="75000"/>
                </a:schemeClr>
              </a:solidFill>
              <a:latin typeface="Montserrat" panose="00000500000000000000" pitchFamily="2" charset="-18"/>
            </a:endParaRPr>
          </a:p>
        </p:txBody>
      </p:sp>
    </p:spTree>
    <p:extLst>
      <p:ext uri="{BB962C8B-B14F-4D97-AF65-F5344CB8AC3E}">
        <p14:creationId xmlns:p14="http://schemas.microsoft.com/office/powerpoint/2010/main" val="1819645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24714" y="-37071"/>
            <a:ext cx="12369284" cy="6956854"/>
          </a:xfrm>
          <a:prstGeom prst="rect">
            <a:avLst/>
          </a:prstGeom>
        </p:spPr>
      </p:pic>
      <p:sp>
        <p:nvSpPr>
          <p:cNvPr id="3" name="TekstniOkvir 2">
            <a:extLst>
              <a:ext uri="{FF2B5EF4-FFF2-40B4-BE49-F238E27FC236}">
                <a16:creationId xmlns:a16="http://schemas.microsoft.com/office/drawing/2014/main" id="{6448A762-1D1A-D3E3-4DE4-D63EAD9D04B5}"/>
              </a:ext>
            </a:extLst>
          </p:cNvPr>
          <p:cNvSpPr txBox="1"/>
          <p:nvPr/>
        </p:nvSpPr>
        <p:spPr>
          <a:xfrm>
            <a:off x="570451" y="536895"/>
            <a:ext cx="5125674" cy="646331"/>
          </a:xfrm>
          <a:prstGeom prst="rect">
            <a:avLst/>
          </a:prstGeom>
          <a:noFill/>
        </p:spPr>
        <p:txBody>
          <a:bodyPr wrap="square" rtlCol="0">
            <a:spAutoFit/>
          </a:bodyPr>
          <a:lstStyle/>
          <a:p>
            <a:r>
              <a:rPr lang="hr-HR" b="1">
                <a:solidFill>
                  <a:srgbClr val="0070C0"/>
                </a:solidFill>
                <a:latin typeface="Montserrat" panose="00000500000000000000" pitchFamily="2" charset="-18"/>
              </a:rPr>
              <a:t>IZVJEŠTAJ O IZVRŠENJU PRORAČUNA</a:t>
            </a:r>
          </a:p>
          <a:p>
            <a:r>
              <a:rPr lang="hr-HR" b="1">
                <a:solidFill>
                  <a:srgbClr val="0070C0"/>
                </a:solidFill>
                <a:latin typeface="Montserrat" panose="00000500000000000000" pitchFamily="2" charset="-18"/>
              </a:rPr>
              <a:t>-Vodič za građane- </a:t>
            </a:r>
          </a:p>
        </p:txBody>
      </p:sp>
      <p:sp>
        <p:nvSpPr>
          <p:cNvPr id="5" name="TekstniOkvir 4">
            <a:extLst>
              <a:ext uri="{FF2B5EF4-FFF2-40B4-BE49-F238E27FC236}">
                <a16:creationId xmlns:a16="http://schemas.microsoft.com/office/drawing/2014/main" id="{56CFAC8E-ED8A-E3C6-A7DB-0B4F24965A4F}"/>
              </a:ext>
            </a:extLst>
          </p:cNvPr>
          <p:cNvSpPr txBox="1"/>
          <p:nvPr/>
        </p:nvSpPr>
        <p:spPr>
          <a:xfrm>
            <a:off x="805343" y="1711354"/>
            <a:ext cx="8246378" cy="1200329"/>
          </a:xfrm>
          <a:prstGeom prst="rect">
            <a:avLst/>
          </a:prstGeom>
          <a:noFill/>
        </p:spPr>
        <p:txBody>
          <a:bodyPr wrap="square" rtlCol="0">
            <a:spAutoFit/>
          </a:bodyPr>
          <a:lstStyle/>
          <a:p>
            <a:r>
              <a:rPr lang="hr-HR">
                <a:solidFill>
                  <a:srgbClr val="0070C0"/>
                </a:solidFill>
                <a:latin typeface="Montserrat" panose="00000500000000000000" pitchFamily="2" charset="-18"/>
              </a:rPr>
              <a:t>Na jednostavan i razumljiv način informira građane o ostvarenim prihodima/primicima,  izvršenim rashodima/izdacima te rezultatu poslovanja Grada Osijeka i proračunskih korisnika.  Daje sliku o financijskom položaju i uspješnosti ostvarenja postavljenih ciljeva.</a:t>
            </a:r>
          </a:p>
        </p:txBody>
      </p:sp>
    </p:spTree>
    <p:extLst>
      <p:ext uri="{BB962C8B-B14F-4D97-AF65-F5344CB8AC3E}">
        <p14:creationId xmlns:p14="http://schemas.microsoft.com/office/powerpoint/2010/main" val="3073556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0" y="-98854"/>
            <a:ext cx="12369284" cy="6956854"/>
          </a:xfrm>
          <a:prstGeom prst="rect">
            <a:avLst/>
          </a:prstGeom>
        </p:spPr>
      </p:pic>
      <p:sp>
        <p:nvSpPr>
          <p:cNvPr id="2" name="TekstniOkvir 1">
            <a:extLst>
              <a:ext uri="{FF2B5EF4-FFF2-40B4-BE49-F238E27FC236}">
                <a16:creationId xmlns:a16="http://schemas.microsoft.com/office/drawing/2014/main" id="{1D0B6310-3559-26D7-BBF6-4245847B7207}"/>
              </a:ext>
            </a:extLst>
          </p:cNvPr>
          <p:cNvSpPr txBox="1"/>
          <p:nvPr/>
        </p:nvSpPr>
        <p:spPr>
          <a:xfrm>
            <a:off x="571290" y="159310"/>
            <a:ext cx="9454079" cy="369332"/>
          </a:xfrm>
          <a:prstGeom prst="rect">
            <a:avLst/>
          </a:prstGeom>
          <a:noFill/>
        </p:spPr>
        <p:txBody>
          <a:bodyPr wrap="square" rtlCol="0">
            <a:spAutoFit/>
          </a:bodyPr>
          <a:lstStyle/>
          <a:p>
            <a:r>
              <a:rPr lang="hr-HR" b="1">
                <a:solidFill>
                  <a:schemeClr val="accent5">
                    <a:lumMod val="75000"/>
                  </a:schemeClr>
                </a:solidFill>
                <a:latin typeface="Montserrat" panose="00000500000000000000" pitchFamily="2" charset="-18"/>
              </a:rPr>
              <a:t>SADRŽAJ POLUGODIŠNJEG IZVJEŠTAJA O IZVRŠENJU PRORAČUNA</a:t>
            </a:r>
          </a:p>
        </p:txBody>
      </p:sp>
      <p:sp>
        <p:nvSpPr>
          <p:cNvPr id="3" name="TekstniOkvir 2">
            <a:extLst>
              <a:ext uri="{FF2B5EF4-FFF2-40B4-BE49-F238E27FC236}">
                <a16:creationId xmlns:a16="http://schemas.microsoft.com/office/drawing/2014/main" id="{2265F3C5-6D66-6BED-F8ED-25628B17444B}"/>
              </a:ext>
            </a:extLst>
          </p:cNvPr>
          <p:cNvSpPr txBox="1"/>
          <p:nvPr/>
        </p:nvSpPr>
        <p:spPr>
          <a:xfrm>
            <a:off x="571290" y="584949"/>
            <a:ext cx="8380686" cy="3185487"/>
          </a:xfrm>
          <a:prstGeom prst="rect">
            <a:avLst/>
          </a:prstGeom>
          <a:noFill/>
        </p:spPr>
        <p:txBody>
          <a:bodyPr wrap="square" rtlCol="0">
            <a:spAutoFit/>
          </a:bodyPr>
          <a:lstStyle/>
          <a:p>
            <a:pPr>
              <a:spcAft>
                <a:spcPts val="600"/>
              </a:spcAft>
            </a:pPr>
            <a:r>
              <a:rPr lang="hr-HR" sz="1400">
                <a:solidFill>
                  <a:schemeClr val="accent5">
                    <a:lumMod val="75000"/>
                  </a:schemeClr>
                </a:solidFill>
                <a:latin typeface="Montserrat" panose="00000500000000000000" pitchFamily="2" charset="-18"/>
              </a:rPr>
              <a:t>Propisan je odredbom članka 88. Zakona o proračunu, odnosno odredbama članaka 4.-29.  Pravilnika o polugodišnjem i godišnjem izvještaju o izvršenju proračuna i financijskog plana i sadrži:</a:t>
            </a:r>
          </a:p>
          <a:p>
            <a:pPr marL="342900" indent="-342900">
              <a:buAutoNum type="arabicPeriod"/>
            </a:pPr>
            <a:r>
              <a:rPr lang="hr-HR" sz="1400">
                <a:solidFill>
                  <a:schemeClr val="accent5">
                    <a:lumMod val="75000"/>
                  </a:schemeClr>
                </a:solidFill>
                <a:latin typeface="Montserrat" panose="00000500000000000000" pitchFamily="2" charset="-18"/>
              </a:rPr>
              <a:t>Opći dio proračuna koji čini Sažetak, Račun prihoda i rashoda (prema ekonomskoj klasifikaciji, izvorima financiranja i funkcijskoj klasifikaciji) i Račun financiranja (prema ekonomskoj klasifikaciji i izvorima financiranja),</a:t>
            </a:r>
          </a:p>
          <a:p>
            <a:pPr marL="342900" indent="-342900">
              <a:buAutoNum type="arabicPeriod"/>
            </a:pPr>
            <a:r>
              <a:rPr lang="hr-HR" sz="1400">
                <a:solidFill>
                  <a:schemeClr val="accent5">
                    <a:lumMod val="75000"/>
                  </a:schemeClr>
                </a:solidFill>
                <a:latin typeface="Montserrat" panose="00000500000000000000" pitchFamily="2" charset="-18"/>
              </a:rPr>
              <a:t>Posebni dio proračuna po organizacijskoj i programskoj klasifikaciji</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hr-HR" sz="1400" b="0" i="0" u="none" strike="noStrike" kern="1200" cap="none" spc="0" normalizeH="0" baseline="0" noProof="0">
                <a:ln>
                  <a:noFill/>
                </a:ln>
                <a:solidFill>
                  <a:srgbClr val="5B9BD5">
                    <a:lumMod val="75000"/>
                  </a:srgbClr>
                </a:solidFill>
                <a:effectLst/>
                <a:uLnTx/>
                <a:uFillTx/>
                <a:latin typeface="Montserrat" panose="00000500000000000000" pitchFamily="2" charset="-18"/>
                <a:ea typeface="+mn-ea"/>
                <a:cs typeface="+mn-cs"/>
              </a:rPr>
              <a:t>Obrazloženje općeg dijela izvještaja o izvršenju proračuna (ostvarenje prihoda i rashoda, primitaka i izdataka</a:t>
            </a:r>
            <a:r>
              <a:rPr lang="hr-HR" sz="1400">
                <a:solidFill>
                  <a:srgbClr val="5B9BD5">
                    <a:lumMod val="75000"/>
                  </a:srgbClr>
                </a:solidFill>
                <a:latin typeface="Montserrat" panose="00000500000000000000" pitchFamily="2" charset="-18"/>
              </a:rPr>
              <a:t>,</a:t>
            </a:r>
            <a:r>
              <a:rPr kumimoji="0" lang="hr-HR" sz="1400" b="0" i="0" u="none" strike="noStrike" kern="1200" cap="none" spc="0" normalizeH="0" baseline="0" noProof="0">
                <a:ln>
                  <a:noFill/>
                </a:ln>
                <a:solidFill>
                  <a:srgbClr val="5B9BD5">
                    <a:lumMod val="75000"/>
                  </a:srgbClr>
                </a:solidFill>
                <a:effectLst/>
                <a:uLnTx/>
                <a:uFillTx/>
                <a:latin typeface="Montserrat" panose="00000500000000000000" pitchFamily="2" charset="-18"/>
                <a:ea typeface="+mn-ea"/>
                <a:cs typeface="+mn-cs"/>
              </a:rPr>
              <a:t> prikaz ostvarenog viška/manjka u izvještajnom razdoblju)</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hr-HR" sz="1400">
                <a:solidFill>
                  <a:srgbClr val="5B9BD5">
                    <a:lumMod val="75000"/>
                  </a:srgbClr>
                </a:solidFill>
                <a:latin typeface="Montserrat" panose="00000500000000000000" pitchFamily="2" charset="-18"/>
              </a:rPr>
              <a:t>Posebni izvještaji</a:t>
            </a:r>
          </a:p>
          <a:p>
            <a:pPr marR="0" lvl="0" algn="l" defTabSz="914400" rtl="0" eaLnBrk="1" fontAlgn="auto" latinLnBrk="0" hangingPunct="1">
              <a:lnSpc>
                <a:spcPct val="100000"/>
              </a:lnSpc>
              <a:spcBef>
                <a:spcPts val="0"/>
              </a:spcBef>
              <a:spcAft>
                <a:spcPts val="0"/>
              </a:spcAft>
              <a:buClrTx/>
              <a:buSzTx/>
              <a:tabLst/>
              <a:defRPr/>
            </a:pPr>
            <a:r>
              <a:rPr lang="hr-HR" sz="1400">
                <a:solidFill>
                  <a:srgbClr val="5B9BD5">
                    <a:lumMod val="75000"/>
                  </a:srgbClr>
                </a:solidFill>
                <a:latin typeface="Montserrat" panose="00000500000000000000" pitchFamily="2" charset="-18"/>
              </a:rPr>
              <a:t>	- Izvještaj o korištenju proračunske zalihe</a:t>
            </a:r>
          </a:p>
          <a:p>
            <a:pPr marR="0" lvl="0" algn="l" defTabSz="914400" rtl="0" eaLnBrk="1" fontAlgn="auto" latinLnBrk="0" hangingPunct="1">
              <a:lnSpc>
                <a:spcPct val="100000"/>
              </a:lnSpc>
              <a:spcBef>
                <a:spcPts val="0"/>
              </a:spcBef>
              <a:spcAft>
                <a:spcPts val="0"/>
              </a:spcAft>
              <a:buClrTx/>
              <a:buSzTx/>
              <a:tabLst/>
              <a:defRPr/>
            </a:pPr>
            <a:r>
              <a:rPr lang="hr-HR" sz="1400">
                <a:solidFill>
                  <a:srgbClr val="5B9BD5">
                    <a:lumMod val="75000"/>
                  </a:srgbClr>
                </a:solidFill>
                <a:latin typeface="Montserrat" panose="00000500000000000000" pitchFamily="2" charset="-18"/>
              </a:rPr>
              <a:t>	- Izvještaj o zaduživanju na domaćem i stranom tržištu novca i kapitala</a:t>
            </a:r>
          </a:p>
          <a:p>
            <a:pPr marR="0" lvl="0" algn="l" defTabSz="914400" rtl="0" eaLnBrk="1" fontAlgn="auto" latinLnBrk="0" hangingPunct="1">
              <a:lnSpc>
                <a:spcPct val="100000"/>
              </a:lnSpc>
              <a:spcBef>
                <a:spcPts val="0"/>
              </a:spcBef>
              <a:spcAft>
                <a:spcPts val="0"/>
              </a:spcAft>
              <a:buClrTx/>
              <a:buSzTx/>
              <a:tabLst/>
              <a:defRPr/>
            </a:pPr>
            <a:r>
              <a:rPr lang="hr-HR" sz="1400">
                <a:solidFill>
                  <a:srgbClr val="5B9BD5">
                    <a:lumMod val="75000"/>
                  </a:srgbClr>
                </a:solidFill>
                <a:latin typeface="Montserrat" panose="00000500000000000000" pitchFamily="2" charset="-18"/>
              </a:rPr>
              <a:t>	- Izvještaj o danim jamstvima i plaćanjima po protestiranim jamstvima</a:t>
            </a:r>
          </a:p>
          <a:p>
            <a:pPr marR="0" lvl="0" algn="l" defTabSz="914400" rtl="0" eaLnBrk="1" fontAlgn="auto" latinLnBrk="0" hangingPunct="1">
              <a:lnSpc>
                <a:spcPct val="100000"/>
              </a:lnSpc>
              <a:spcBef>
                <a:spcPts val="0"/>
              </a:spcBef>
              <a:spcAft>
                <a:spcPts val="0"/>
              </a:spcAft>
              <a:buClrTx/>
              <a:buSzTx/>
              <a:tabLst/>
              <a:defRPr/>
            </a:pPr>
            <a:r>
              <a:rPr lang="hr-HR" sz="1400">
                <a:solidFill>
                  <a:srgbClr val="5B9BD5">
                    <a:lumMod val="75000"/>
                  </a:srgbClr>
                </a:solidFill>
                <a:latin typeface="Montserrat" panose="00000500000000000000" pitchFamily="2" charset="-18"/>
              </a:rPr>
              <a:t>	</a:t>
            </a:r>
            <a:endParaRPr lang="hr-HR" sz="1400">
              <a:solidFill>
                <a:schemeClr val="accent5">
                  <a:lumMod val="75000"/>
                </a:schemeClr>
              </a:solidFill>
              <a:latin typeface="Montserrat" panose="00000500000000000000" pitchFamily="2" charset="-18"/>
            </a:endParaRPr>
          </a:p>
        </p:txBody>
      </p:sp>
      <p:sp>
        <p:nvSpPr>
          <p:cNvPr id="7" name="Pravokutnik: zaobljeni kutovi 6">
            <a:extLst>
              <a:ext uri="{FF2B5EF4-FFF2-40B4-BE49-F238E27FC236}">
                <a16:creationId xmlns:a16="http://schemas.microsoft.com/office/drawing/2014/main" id="{8F10A95F-EFD0-E3B6-85EA-24D1834AB5CD}"/>
              </a:ext>
            </a:extLst>
          </p:cNvPr>
          <p:cNvSpPr/>
          <p:nvPr/>
        </p:nvSpPr>
        <p:spPr>
          <a:xfrm>
            <a:off x="285226" y="4580543"/>
            <a:ext cx="8539989" cy="6670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400" b="1" dirty="0">
                <a:latin typeface="Montserrat" panose="00000500000000000000" pitchFamily="2" charset="-18"/>
              </a:rPr>
              <a:t>Upravni odjel za financije i nabavu</a:t>
            </a:r>
          </a:p>
          <a:p>
            <a:pPr algn="ctr"/>
            <a:r>
              <a:rPr lang="hr-HR" sz="1400" dirty="0">
                <a:latin typeface="Montserrat" panose="00000500000000000000" pitchFamily="2" charset="-18"/>
              </a:rPr>
              <a:t>izrađuje Prijedlog Polugodišnjeg izvještaja o izvršenju Proračuna i dostavlja ga Gradonačelniku</a:t>
            </a:r>
          </a:p>
        </p:txBody>
      </p:sp>
      <p:sp>
        <p:nvSpPr>
          <p:cNvPr id="8" name="Pravokutnik: zaobljeni kutovi 7">
            <a:extLst>
              <a:ext uri="{FF2B5EF4-FFF2-40B4-BE49-F238E27FC236}">
                <a16:creationId xmlns:a16="http://schemas.microsoft.com/office/drawing/2014/main" id="{4AD2D8D5-7DE0-24BC-9F40-1221AE495F60}"/>
              </a:ext>
            </a:extLst>
          </p:cNvPr>
          <p:cNvSpPr/>
          <p:nvPr/>
        </p:nvSpPr>
        <p:spPr>
          <a:xfrm>
            <a:off x="285226" y="5247625"/>
            <a:ext cx="8539989" cy="8051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400" b="1" dirty="0">
                <a:latin typeface="Montserrat" panose="00000500000000000000" pitchFamily="2" charset="-18"/>
              </a:rPr>
              <a:t>Gradonačelnik Grada Osijeka  </a:t>
            </a:r>
          </a:p>
          <a:p>
            <a:r>
              <a:rPr lang="hr-HR" sz="1400" dirty="0">
                <a:latin typeface="Montserrat" panose="00000500000000000000" pitchFamily="2" charset="-18"/>
              </a:rPr>
              <a:t>podnosi Gradskom vijeću Prijedlog Polugodišnjeg izvještaja o izvršenju Proračuna na          					donošenje</a:t>
            </a:r>
          </a:p>
        </p:txBody>
      </p:sp>
      <p:sp>
        <p:nvSpPr>
          <p:cNvPr id="9" name="Pravokutnik: zaobljeni kutovi 8">
            <a:extLst>
              <a:ext uri="{FF2B5EF4-FFF2-40B4-BE49-F238E27FC236}">
                <a16:creationId xmlns:a16="http://schemas.microsoft.com/office/drawing/2014/main" id="{B811E987-8E15-07AC-37B1-A2E73201C5F4}"/>
              </a:ext>
            </a:extLst>
          </p:cNvPr>
          <p:cNvSpPr/>
          <p:nvPr/>
        </p:nvSpPr>
        <p:spPr>
          <a:xfrm>
            <a:off x="285226" y="5990603"/>
            <a:ext cx="8539989" cy="8673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sz="1400" b="1" dirty="0">
              <a:latin typeface="Montserrat" panose="00000500000000000000" pitchFamily="2" charset="-18"/>
            </a:endParaRPr>
          </a:p>
          <a:p>
            <a:pPr algn="ctr"/>
            <a:r>
              <a:rPr lang="hr-HR" sz="1400" b="1" dirty="0">
                <a:latin typeface="Montserrat" panose="00000500000000000000" pitchFamily="2" charset="-18"/>
              </a:rPr>
              <a:t>Gradsko vijeće Grada Osijeka</a:t>
            </a:r>
          </a:p>
          <a:p>
            <a:pPr algn="ctr"/>
            <a:r>
              <a:rPr lang="hr-HR" sz="1400" dirty="0">
                <a:latin typeface="Montserrat" panose="00000500000000000000" pitchFamily="2" charset="-18"/>
              </a:rPr>
              <a:t>donijelo je Polugodišnji izvještaj o </a:t>
            </a:r>
            <a:r>
              <a:rPr lang="hr-HR" sz="1400" dirty="0">
                <a:solidFill>
                  <a:schemeClr val="bg1"/>
                </a:solidFill>
                <a:latin typeface="Montserrat" panose="00000500000000000000" pitchFamily="2" charset="-18"/>
              </a:rPr>
              <a:t>izvršenju Proračuna za 2025. na 3 sjednici, 07. listopada 2025.</a:t>
            </a:r>
            <a:r>
              <a:rPr lang="hr-HR" dirty="0">
                <a:solidFill>
                  <a:schemeClr val="bg1"/>
                </a:solidFill>
              </a:rPr>
              <a:t> </a:t>
            </a:r>
          </a:p>
        </p:txBody>
      </p:sp>
    </p:spTree>
    <p:extLst>
      <p:ext uri="{BB962C8B-B14F-4D97-AF65-F5344CB8AC3E}">
        <p14:creationId xmlns:p14="http://schemas.microsoft.com/office/powerpoint/2010/main" val="1533232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109728" y="-345742"/>
            <a:ext cx="12369284" cy="6956854"/>
          </a:xfrm>
          <a:prstGeom prst="rect">
            <a:avLst/>
          </a:prstGeom>
        </p:spPr>
      </p:pic>
      <p:sp>
        <p:nvSpPr>
          <p:cNvPr id="2" name="TekstniOkvir 1">
            <a:extLst>
              <a:ext uri="{FF2B5EF4-FFF2-40B4-BE49-F238E27FC236}">
                <a16:creationId xmlns:a16="http://schemas.microsoft.com/office/drawing/2014/main" id="{1D0B6310-3559-26D7-BBF6-4245847B7207}"/>
              </a:ext>
            </a:extLst>
          </p:cNvPr>
          <p:cNvSpPr txBox="1"/>
          <p:nvPr/>
        </p:nvSpPr>
        <p:spPr>
          <a:xfrm>
            <a:off x="662729" y="756263"/>
            <a:ext cx="9454079" cy="369332"/>
          </a:xfrm>
          <a:prstGeom prst="rect">
            <a:avLst/>
          </a:prstGeom>
          <a:noFill/>
        </p:spPr>
        <p:txBody>
          <a:bodyPr wrap="square" rtlCol="0">
            <a:spAutoFit/>
          </a:bodyPr>
          <a:lstStyle/>
          <a:p>
            <a:r>
              <a:rPr lang="hr-HR" b="1">
                <a:solidFill>
                  <a:schemeClr val="accent5">
                    <a:lumMod val="75000"/>
                  </a:schemeClr>
                </a:solidFill>
                <a:latin typeface="Montserrat" panose="00000500000000000000" pitchFamily="2" charset="-18"/>
              </a:rPr>
              <a:t>PRORAČUN GRADA OSIJEKA ZA 2025.</a:t>
            </a:r>
          </a:p>
        </p:txBody>
      </p:sp>
      <p:sp>
        <p:nvSpPr>
          <p:cNvPr id="3" name="TekstniOkvir 2">
            <a:extLst>
              <a:ext uri="{FF2B5EF4-FFF2-40B4-BE49-F238E27FC236}">
                <a16:creationId xmlns:a16="http://schemas.microsoft.com/office/drawing/2014/main" id="{2265F3C5-6D66-6BED-F8ED-25628B17444B}"/>
              </a:ext>
            </a:extLst>
          </p:cNvPr>
          <p:cNvSpPr txBox="1"/>
          <p:nvPr/>
        </p:nvSpPr>
        <p:spPr>
          <a:xfrm>
            <a:off x="662729" y="1320384"/>
            <a:ext cx="9689286" cy="1815882"/>
          </a:xfrm>
          <a:prstGeom prst="rect">
            <a:avLst/>
          </a:prstGeom>
          <a:noFill/>
        </p:spPr>
        <p:txBody>
          <a:bodyPr wrap="square" rtlCol="0">
            <a:spAutoFit/>
          </a:bodyPr>
          <a:lstStyle/>
          <a:p>
            <a:pPr marL="285750" indent="-285750">
              <a:buFont typeface="Courier New" panose="02070309020205020404" pitchFamily="49" charset="0"/>
              <a:buChar char="o"/>
            </a:pPr>
            <a:r>
              <a:rPr lang="hr-HR" sz="1400" dirty="0">
                <a:solidFill>
                  <a:schemeClr val="accent5">
                    <a:lumMod val="75000"/>
                  </a:schemeClr>
                </a:solidFill>
                <a:latin typeface="Montserrat" panose="00000500000000000000" pitchFamily="2" charset="-18"/>
              </a:rPr>
              <a:t>Usvojen je na 25. sjednici Gradskog vijeća Grada Osijeka održanoj 29. studenog 2024. i utvrđen u iznosu od 194.700.000,00 eura</a:t>
            </a:r>
          </a:p>
          <a:p>
            <a:pPr marL="285750" indent="-285750">
              <a:buFont typeface="Courier New" panose="02070309020205020404" pitchFamily="49" charset="0"/>
              <a:buChar char="o"/>
            </a:pPr>
            <a:endParaRPr lang="hr-HR" sz="1400" dirty="0">
              <a:solidFill>
                <a:schemeClr val="accent5">
                  <a:lumMod val="75000"/>
                </a:schemeClr>
              </a:solidFill>
              <a:latin typeface="Montserrat" panose="00000500000000000000" pitchFamily="2" charset="-18"/>
            </a:endParaRPr>
          </a:p>
          <a:p>
            <a:pPr marL="285750" indent="-285750">
              <a:buFont typeface="Courier New" panose="02070309020205020404" pitchFamily="49" charset="0"/>
              <a:buChar char="o"/>
            </a:pPr>
            <a:r>
              <a:rPr lang="hr-HR" sz="1400" dirty="0">
                <a:solidFill>
                  <a:schemeClr val="accent5">
                    <a:lumMod val="75000"/>
                  </a:schemeClr>
                </a:solidFill>
                <a:latin typeface="Montserrat" panose="00000500000000000000" pitchFamily="2" charset="-18"/>
              </a:rPr>
              <a:t>Prve izmjene i dopune Proračuna Grada donesene su na 27. sjednici Gradskog vijeća održanoj </a:t>
            </a:r>
          </a:p>
          <a:p>
            <a:r>
              <a:rPr lang="hr-HR" sz="1400" dirty="0">
                <a:solidFill>
                  <a:schemeClr val="accent5">
                    <a:lumMod val="75000"/>
                  </a:schemeClr>
                </a:solidFill>
                <a:latin typeface="Montserrat" panose="00000500000000000000" pitchFamily="2" charset="-18"/>
              </a:rPr>
              <a:t>      8. travnja 2025. s Proračunom utvrđenim u iznosu od 200.000.000,00 eura</a:t>
            </a:r>
          </a:p>
          <a:p>
            <a:pPr marL="285750" indent="-285750">
              <a:buFont typeface="Courier New" panose="02070309020205020404" pitchFamily="49" charset="0"/>
              <a:buChar char="o"/>
            </a:pPr>
            <a:endParaRPr lang="hr-HR" sz="1400" dirty="0">
              <a:solidFill>
                <a:schemeClr val="accent5">
                  <a:lumMod val="75000"/>
                </a:schemeClr>
              </a:solidFill>
              <a:latin typeface="Montserrat" panose="00000500000000000000" pitchFamily="2" charset="-18"/>
            </a:endParaRPr>
          </a:p>
          <a:p>
            <a:pPr marL="285750" indent="-285750">
              <a:buFont typeface="Courier New" panose="02070309020205020404" pitchFamily="49" charset="0"/>
              <a:buChar char="o"/>
            </a:pPr>
            <a:r>
              <a:rPr lang="hr-HR" sz="1400" dirty="0">
                <a:solidFill>
                  <a:schemeClr val="accent5">
                    <a:lumMod val="75000"/>
                  </a:schemeClr>
                </a:solidFill>
                <a:latin typeface="Montserrat" panose="00000500000000000000" pitchFamily="2" charset="-18"/>
              </a:rPr>
              <a:t>U razdoblju od 1. siječnja do 30. lipnja 2025. Gradonačelnik je donio 2 zaključka </a:t>
            </a:r>
          </a:p>
          <a:p>
            <a:r>
              <a:rPr lang="hr-HR" sz="1400" dirty="0">
                <a:solidFill>
                  <a:schemeClr val="accent5">
                    <a:lumMod val="75000"/>
                  </a:schemeClr>
                </a:solidFill>
                <a:latin typeface="Montserrat" panose="00000500000000000000" pitchFamily="2" charset="-18"/>
              </a:rPr>
              <a:t>      o preraspodjeli proračunskih sredstava</a:t>
            </a:r>
          </a:p>
        </p:txBody>
      </p:sp>
      <p:sp>
        <p:nvSpPr>
          <p:cNvPr id="5" name="Jednakokračni trokut 4">
            <a:extLst>
              <a:ext uri="{FF2B5EF4-FFF2-40B4-BE49-F238E27FC236}">
                <a16:creationId xmlns:a16="http://schemas.microsoft.com/office/drawing/2014/main" id="{AE8CF2E1-0104-1D94-93B2-23038B1215BC}"/>
              </a:ext>
            </a:extLst>
          </p:cNvPr>
          <p:cNvSpPr/>
          <p:nvPr/>
        </p:nvSpPr>
        <p:spPr>
          <a:xfrm>
            <a:off x="4259760" y="5815412"/>
            <a:ext cx="481864" cy="38589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Pravokutnik 5">
            <a:extLst>
              <a:ext uri="{FF2B5EF4-FFF2-40B4-BE49-F238E27FC236}">
                <a16:creationId xmlns:a16="http://schemas.microsoft.com/office/drawing/2014/main" id="{8D30AE18-5C9B-1ED6-AADF-68E4AF6D5865}"/>
              </a:ext>
            </a:extLst>
          </p:cNvPr>
          <p:cNvSpPr/>
          <p:nvPr/>
        </p:nvSpPr>
        <p:spPr>
          <a:xfrm>
            <a:off x="2407639" y="5620623"/>
            <a:ext cx="4186107" cy="1947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Pravokutnik: zaobljeni kutovi 6">
            <a:extLst>
              <a:ext uri="{FF2B5EF4-FFF2-40B4-BE49-F238E27FC236}">
                <a16:creationId xmlns:a16="http://schemas.microsoft.com/office/drawing/2014/main" id="{452D5588-B2A9-3945-08CA-A3E989A2B2C4}"/>
              </a:ext>
            </a:extLst>
          </p:cNvPr>
          <p:cNvSpPr/>
          <p:nvPr/>
        </p:nvSpPr>
        <p:spPr>
          <a:xfrm>
            <a:off x="2407639" y="4739780"/>
            <a:ext cx="1803634" cy="7969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400" b="1">
                <a:latin typeface="Montserrat" panose="00000500000000000000" pitchFamily="2" charset="-18"/>
              </a:rPr>
              <a:t>prihodi/primici</a:t>
            </a:r>
          </a:p>
        </p:txBody>
      </p:sp>
      <p:sp>
        <p:nvSpPr>
          <p:cNvPr id="8" name="Pravokutnik: zaobljeni kutovi 7">
            <a:extLst>
              <a:ext uri="{FF2B5EF4-FFF2-40B4-BE49-F238E27FC236}">
                <a16:creationId xmlns:a16="http://schemas.microsoft.com/office/drawing/2014/main" id="{D40A0AA7-A63D-8383-87BD-D50D04E8D40B}"/>
              </a:ext>
            </a:extLst>
          </p:cNvPr>
          <p:cNvSpPr/>
          <p:nvPr/>
        </p:nvSpPr>
        <p:spPr>
          <a:xfrm>
            <a:off x="4741624" y="4739781"/>
            <a:ext cx="1776622" cy="7969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400" b="1">
                <a:latin typeface="Montserrat" panose="00000500000000000000" pitchFamily="2" charset="-18"/>
              </a:rPr>
              <a:t>rashodi/izdaci</a:t>
            </a:r>
          </a:p>
        </p:txBody>
      </p:sp>
    </p:spTree>
    <p:extLst>
      <p:ext uri="{BB962C8B-B14F-4D97-AF65-F5344CB8AC3E}">
        <p14:creationId xmlns:p14="http://schemas.microsoft.com/office/powerpoint/2010/main" val="2982849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0" y="-98854"/>
            <a:ext cx="12369284" cy="6956854"/>
          </a:xfrm>
          <a:prstGeom prst="rect">
            <a:avLst/>
          </a:prstGeom>
        </p:spPr>
      </p:pic>
      <p:sp>
        <p:nvSpPr>
          <p:cNvPr id="2" name="TekstniOkvir 1">
            <a:extLst>
              <a:ext uri="{FF2B5EF4-FFF2-40B4-BE49-F238E27FC236}">
                <a16:creationId xmlns:a16="http://schemas.microsoft.com/office/drawing/2014/main" id="{1D0B6310-3559-26D7-BBF6-4245847B7207}"/>
              </a:ext>
            </a:extLst>
          </p:cNvPr>
          <p:cNvSpPr txBox="1"/>
          <p:nvPr/>
        </p:nvSpPr>
        <p:spPr>
          <a:xfrm>
            <a:off x="662729" y="621963"/>
            <a:ext cx="9454079" cy="369332"/>
          </a:xfrm>
          <a:prstGeom prst="rect">
            <a:avLst/>
          </a:prstGeom>
          <a:noFill/>
        </p:spPr>
        <p:txBody>
          <a:bodyPr wrap="square" rtlCol="0">
            <a:spAutoFit/>
          </a:bodyPr>
          <a:lstStyle/>
          <a:p>
            <a:r>
              <a:rPr lang="hr-HR" b="1">
                <a:solidFill>
                  <a:schemeClr val="accent5">
                    <a:lumMod val="75000"/>
                  </a:schemeClr>
                </a:solidFill>
                <a:latin typeface="Montserrat" panose="00000500000000000000" pitchFamily="2" charset="-18"/>
              </a:rPr>
              <a:t>PRORAČUN GRADA OSIJEKA ZA 2025.</a:t>
            </a:r>
          </a:p>
        </p:txBody>
      </p:sp>
      <p:sp>
        <p:nvSpPr>
          <p:cNvPr id="3" name="TekstniOkvir 2">
            <a:extLst>
              <a:ext uri="{FF2B5EF4-FFF2-40B4-BE49-F238E27FC236}">
                <a16:creationId xmlns:a16="http://schemas.microsoft.com/office/drawing/2014/main" id="{2265F3C5-6D66-6BED-F8ED-25628B17444B}"/>
              </a:ext>
            </a:extLst>
          </p:cNvPr>
          <p:cNvSpPr txBox="1"/>
          <p:nvPr/>
        </p:nvSpPr>
        <p:spPr>
          <a:xfrm>
            <a:off x="589577" y="1222559"/>
            <a:ext cx="10595297" cy="3046988"/>
          </a:xfrm>
          <a:prstGeom prst="rect">
            <a:avLst/>
          </a:prstGeom>
          <a:noFill/>
        </p:spPr>
        <p:txBody>
          <a:bodyPr wrap="square" rtlCol="0">
            <a:spAutoFit/>
          </a:bodyPr>
          <a:lstStyle/>
          <a:p>
            <a:r>
              <a:rPr lang="hr-HR" sz="1600">
                <a:solidFill>
                  <a:schemeClr val="accent5">
                    <a:lumMod val="75000"/>
                  </a:schemeClr>
                </a:solidFill>
                <a:latin typeface="Montserrat" panose="00000500000000000000" pitchFamily="2" charset="-18"/>
              </a:rPr>
              <a:t>Proračun Grada Osijeka je konsolidiran te sadrži prihode/primitke i rashode/izdatke Grada Osijeka i njegovih proračunskih korisnika:</a:t>
            </a:r>
          </a:p>
          <a:p>
            <a:endParaRPr lang="hr-HR" sz="1600">
              <a:solidFill>
                <a:schemeClr val="accent5">
                  <a:lumMod val="75000"/>
                </a:schemeClr>
              </a:solidFill>
              <a:latin typeface="Montserrat" panose="00000500000000000000" pitchFamily="2" charset="-18"/>
            </a:endParaRPr>
          </a:p>
          <a:p>
            <a:pPr marL="285750" indent="-285750">
              <a:buFont typeface="Courier New" panose="02070309020205020404" pitchFamily="49" charset="0"/>
              <a:buChar char="o"/>
            </a:pPr>
            <a:r>
              <a:rPr lang="hr-HR" sz="1600">
                <a:solidFill>
                  <a:schemeClr val="accent5">
                    <a:lumMod val="75000"/>
                  </a:schemeClr>
                </a:solidFill>
                <a:latin typeface="Montserrat" panose="00000500000000000000" pitchFamily="2" charset="-18"/>
              </a:rPr>
              <a:t>Hrvatsko narodno kazalište u Osijeku,</a:t>
            </a:r>
          </a:p>
          <a:p>
            <a:pPr marL="285750" indent="-285750">
              <a:buFont typeface="Courier New" panose="02070309020205020404" pitchFamily="49" charset="0"/>
              <a:buChar char="o"/>
            </a:pPr>
            <a:r>
              <a:rPr lang="hr-HR" sz="1600">
                <a:solidFill>
                  <a:schemeClr val="accent5">
                    <a:lumMod val="75000"/>
                  </a:schemeClr>
                </a:solidFill>
                <a:latin typeface="Montserrat" panose="00000500000000000000" pitchFamily="2" charset="-18"/>
              </a:rPr>
              <a:t>Dječje kazalište Branka Mihaljevića Osijek,</a:t>
            </a:r>
          </a:p>
          <a:p>
            <a:pPr marL="285750" indent="-285750">
              <a:buFont typeface="Courier New" panose="02070309020205020404" pitchFamily="49" charset="0"/>
              <a:buChar char="o"/>
            </a:pPr>
            <a:r>
              <a:rPr lang="hr-HR" sz="1600">
                <a:solidFill>
                  <a:schemeClr val="accent5">
                    <a:lumMod val="75000"/>
                  </a:schemeClr>
                </a:solidFill>
                <a:latin typeface="Montserrat" panose="00000500000000000000" pitchFamily="2" charset="-18"/>
              </a:rPr>
              <a:t>Gradske galerije Osijek,</a:t>
            </a:r>
          </a:p>
          <a:p>
            <a:pPr marL="285750" indent="-285750">
              <a:buFont typeface="Courier New" panose="02070309020205020404" pitchFamily="49" charset="0"/>
              <a:buChar char="o"/>
            </a:pPr>
            <a:r>
              <a:rPr lang="hr-HR" sz="1600">
                <a:solidFill>
                  <a:schemeClr val="accent5">
                    <a:lumMod val="75000"/>
                  </a:schemeClr>
                </a:solidFill>
                <a:latin typeface="Montserrat" panose="00000500000000000000" pitchFamily="2" charset="-18"/>
              </a:rPr>
              <a:t>Kulturni centar Osijek,</a:t>
            </a:r>
          </a:p>
          <a:p>
            <a:pPr marL="285750" indent="-285750">
              <a:buFont typeface="Courier New" panose="02070309020205020404" pitchFamily="49" charset="0"/>
              <a:buChar char="o"/>
            </a:pPr>
            <a:r>
              <a:rPr lang="hr-HR" sz="1600">
                <a:solidFill>
                  <a:schemeClr val="accent5">
                    <a:lumMod val="75000"/>
                  </a:schemeClr>
                </a:solidFill>
                <a:latin typeface="Montserrat" panose="00000500000000000000" pitchFamily="2" charset="-18"/>
              </a:rPr>
              <a:t>Dječji vrtić Osijek,</a:t>
            </a:r>
          </a:p>
          <a:p>
            <a:pPr marL="285750" indent="-285750">
              <a:buFont typeface="Courier New" panose="02070309020205020404" pitchFamily="49" charset="0"/>
              <a:buChar char="o"/>
            </a:pPr>
            <a:r>
              <a:rPr lang="hr-HR" sz="1600">
                <a:solidFill>
                  <a:schemeClr val="accent5">
                    <a:lumMod val="75000"/>
                  </a:schemeClr>
                </a:solidFill>
                <a:latin typeface="Montserrat" panose="00000500000000000000" pitchFamily="2" charset="-18"/>
              </a:rPr>
              <a:t>Javna vatrogasna postrojba Osijek,</a:t>
            </a:r>
          </a:p>
          <a:p>
            <a:pPr marL="285750" indent="-285750">
              <a:buFont typeface="Courier New" panose="02070309020205020404" pitchFamily="49" charset="0"/>
              <a:buChar char="o"/>
            </a:pPr>
            <a:r>
              <a:rPr lang="hr-HR" sz="1600">
                <a:solidFill>
                  <a:schemeClr val="accent5">
                    <a:lumMod val="75000"/>
                  </a:schemeClr>
                </a:solidFill>
                <a:latin typeface="Montserrat" panose="00000500000000000000" pitchFamily="2" charset="-18"/>
              </a:rPr>
              <a:t>Agencija za obnovu osječke Tvrđe,</a:t>
            </a:r>
          </a:p>
          <a:p>
            <a:pPr marL="285750" indent="-285750">
              <a:buFont typeface="Courier New" panose="02070309020205020404" pitchFamily="49" charset="0"/>
              <a:buChar char="o"/>
            </a:pPr>
            <a:r>
              <a:rPr lang="hr-HR" sz="1600">
                <a:solidFill>
                  <a:schemeClr val="accent5">
                    <a:lumMod val="75000"/>
                  </a:schemeClr>
                </a:solidFill>
                <a:latin typeface="Montserrat" panose="00000500000000000000" pitchFamily="2" charset="-18"/>
              </a:rPr>
              <a:t>Prosvjetno-kulturni centar Mađara u RH i</a:t>
            </a:r>
          </a:p>
          <a:p>
            <a:pPr marL="285750" indent="-285750">
              <a:buFont typeface="Courier New" panose="02070309020205020404" pitchFamily="49" charset="0"/>
              <a:buChar char="o"/>
            </a:pPr>
            <a:r>
              <a:rPr lang="hr-HR" sz="1600">
                <a:solidFill>
                  <a:schemeClr val="accent5">
                    <a:lumMod val="75000"/>
                  </a:schemeClr>
                </a:solidFill>
                <a:latin typeface="Montserrat" panose="00000500000000000000" pitchFamily="2" charset="-18"/>
              </a:rPr>
              <a:t>20 osnovnih škola.</a:t>
            </a:r>
          </a:p>
        </p:txBody>
      </p:sp>
      <p:sp>
        <p:nvSpPr>
          <p:cNvPr id="5" name="Pravokutnik: zaobljeni kutovi 4">
            <a:extLst>
              <a:ext uri="{FF2B5EF4-FFF2-40B4-BE49-F238E27FC236}">
                <a16:creationId xmlns:a16="http://schemas.microsoft.com/office/drawing/2014/main" id="{A9C2BBB5-2792-9557-B127-70F46F6BAFDE}"/>
              </a:ext>
            </a:extLst>
          </p:cNvPr>
          <p:cNvSpPr/>
          <p:nvPr/>
        </p:nvSpPr>
        <p:spPr>
          <a:xfrm>
            <a:off x="922790" y="5461233"/>
            <a:ext cx="214758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b="1">
                <a:latin typeface="Montserrat" panose="00000500000000000000" pitchFamily="2" charset="-18"/>
              </a:rPr>
              <a:t>Prihodi/rashodi Grada Osijeka</a:t>
            </a:r>
          </a:p>
        </p:txBody>
      </p:sp>
      <p:sp>
        <p:nvSpPr>
          <p:cNvPr id="6" name="Znak zbrajanja 5">
            <a:extLst>
              <a:ext uri="{FF2B5EF4-FFF2-40B4-BE49-F238E27FC236}">
                <a16:creationId xmlns:a16="http://schemas.microsoft.com/office/drawing/2014/main" id="{9E88514F-376C-BB1A-B204-31B3080D2DA9}"/>
              </a:ext>
            </a:extLst>
          </p:cNvPr>
          <p:cNvSpPr/>
          <p:nvPr/>
        </p:nvSpPr>
        <p:spPr>
          <a:xfrm>
            <a:off x="3166686" y="5469622"/>
            <a:ext cx="826476" cy="914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Pravokutnik: zaobljeni kutovi 6">
            <a:extLst>
              <a:ext uri="{FF2B5EF4-FFF2-40B4-BE49-F238E27FC236}">
                <a16:creationId xmlns:a16="http://schemas.microsoft.com/office/drawing/2014/main" id="{24C7C50E-A98F-4482-5AF4-C6F8F73EA934}"/>
              </a:ext>
            </a:extLst>
          </p:cNvPr>
          <p:cNvSpPr/>
          <p:nvPr/>
        </p:nvSpPr>
        <p:spPr>
          <a:xfrm>
            <a:off x="3993163" y="5461233"/>
            <a:ext cx="1963020" cy="9227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b="1">
                <a:latin typeface="Montserrat" panose="00000500000000000000" pitchFamily="2" charset="-18"/>
              </a:rPr>
              <a:t>Prihodi/rashodi proračunskih korisnika</a:t>
            </a:r>
          </a:p>
        </p:txBody>
      </p:sp>
      <p:sp>
        <p:nvSpPr>
          <p:cNvPr id="8" name="Jednako 7">
            <a:extLst>
              <a:ext uri="{FF2B5EF4-FFF2-40B4-BE49-F238E27FC236}">
                <a16:creationId xmlns:a16="http://schemas.microsoft.com/office/drawing/2014/main" id="{FBB3F20E-2236-41B3-BC92-13345817F468}"/>
              </a:ext>
            </a:extLst>
          </p:cNvPr>
          <p:cNvSpPr/>
          <p:nvPr/>
        </p:nvSpPr>
        <p:spPr>
          <a:xfrm>
            <a:off x="6096001" y="5231437"/>
            <a:ext cx="782974" cy="1370699"/>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solidFill>
                <a:schemeClr val="tx1"/>
              </a:solidFill>
            </a:endParaRPr>
          </a:p>
        </p:txBody>
      </p:sp>
      <p:sp>
        <p:nvSpPr>
          <p:cNvPr id="9" name="Pravokutnik: zaobljeni kutovi 8">
            <a:extLst>
              <a:ext uri="{FF2B5EF4-FFF2-40B4-BE49-F238E27FC236}">
                <a16:creationId xmlns:a16="http://schemas.microsoft.com/office/drawing/2014/main" id="{4F1292E7-F5A2-D5DA-1874-50FC3FF107A8}"/>
              </a:ext>
            </a:extLst>
          </p:cNvPr>
          <p:cNvSpPr/>
          <p:nvPr/>
        </p:nvSpPr>
        <p:spPr>
          <a:xfrm>
            <a:off x="7018791" y="5461233"/>
            <a:ext cx="2242655" cy="9227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b="1">
                <a:latin typeface="Montserrat" panose="00000500000000000000" pitchFamily="2" charset="-18"/>
              </a:rPr>
              <a:t>Proračun Grada Osijeka</a:t>
            </a:r>
          </a:p>
        </p:txBody>
      </p:sp>
    </p:spTree>
    <p:extLst>
      <p:ext uri="{BB962C8B-B14F-4D97-AF65-F5344CB8AC3E}">
        <p14:creationId xmlns:p14="http://schemas.microsoft.com/office/powerpoint/2010/main" val="3938288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176169" y="175943"/>
            <a:ext cx="12369284" cy="6956854"/>
          </a:xfrm>
          <a:prstGeom prst="rect">
            <a:avLst/>
          </a:prstGeom>
        </p:spPr>
      </p:pic>
      <p:sp>
        <p:nvSpPr>
          <p:cNvPr id="2" name="TekstniOkvir 1">
            <a:extLst>
              <a:ext uri="{FF2B5EF4-FFF2-40B4-BE49-F238E27FC236}">
                <a16:creationId xmlns:a16="http://schemas.microsoft.com/office/drawing/2014/main" id="{1D0B6310-3559-26D7-BBF6-4245847B7207}"/>
              </a:ext>
            </a:extLst>
          </p:cNvPr>
          <p:cNvSpPr txBox="1"/>
          <p:nvPr/>
        </p:nvSpPr>
        <p:spPr>
          <a:xfrm>
            <a:off x="662729" y="817638"/>
            <a:ext cx="9454079" cy="369332"/>
          </a:xfrm>
          <a:prstGeom prst="rect">
            <a:avLst/>
          </a:prstGeom>
          <a:noFill/>
        </p:spPr>
        <p:txBody>
          <a:bodyPr wrap="square" rtlCol="0">
            <a:spAutoFit/>
          </a:bodyPr>
          <a:lstStyle/>
          <a:p>
            <a:r>
              <a:rPr lang="hr-HR" b="1">
                <a:solidFill>
                  <a:schemeClr val="accent5">
                    <a:lumMod val="75000"/>
                  </a:schemeClr>
                </a:solidFill>
                <a:latin typeface="Montserrat" panose="00000500000000000000" pitchFamily="2" charset="-18"/>
              </a:rPr>
              <a:t>KONSOLIDIRANO IZVRŠENJE PRORAČUNA GRADA OSIJEKA ZA I-VI 2025.</a:t>
            </a:r>
          </a:p>
        </p:txBody>
      </p:sp>
      <p:sp>
        <p:nvSpPr>
          <p:cNvPr id="3" name="TekstniOkvir 2">
            <a:extLst>
              <a:ext uri="{FF2B5EF4-FFF2-40B4-BE49-F238E27FC236}">
                <a16:creationId xmlns:a16="http://schemas.microsoft.com/office/drawing/2014/main" id="{2265F3C5-6D66-6BED-F8ED-25628B17444B}"/>
              </a:ext>
            </a:extLst>
          </p:cNvPr>
          <p:cNvSpPr txBox="1"/>
          <p:nvPr/>
        </p:nvSpPr>
        <p:spPr>
          <a:xfrm>
            <a:off x="662729" y="1582551"/>
            <a:ext cx="10595297" cy="584775"/>
          </a:xfrm>
          <a:prstGeom prst="rect">
            <a:avLst/>
          </a:prstGeom>
          <a:noFill/>
        </p:spPr>
        <p:txBody>
          <a:bodyPr wrap="square" rtlCol="0">
            <a:spAutoFit/>
          </a:bodyPr>
          <a:lstStyle/>
          <a:p>
            <a:endParaRPr lang="hr-HR" sz="1600">
              <a:solidFill>
                <a:schemeClr val="accent5">
                  <a:lumMod val="75000"/>
                </a:schemeClr>
              </a:solidFill>
              <a:latin typeface="Montserrat" panose="00000500000000000000" pitchFamily="2" charset="-18"/>
            </a:endParaRPr>
          </a:p>
          <a:p>
            <a:endParaRPr lang="hr-HR" sz="1600">
              <a:solidFill>
                <a:schemeClr val="accent5">
                  <a:lumMod val="75000"/>
                </a:schemeClr>
              </a:solidFill>
              <a:latin typeface="Montserrat" panose="00000500000000000000" pitchFamily="2" charset="-18"/>
            </a:endParaRPr>
          </a:p>
        </p:txBody>
      </p:sp>
      <p:graphicFrame>
        <p:nvGraphicFramePr>
          <p:cNvPr id="11" name="Tablica 10">
            <a:extLst>
              <a:ext uri="{FF2B5EF4-FFF2-40B4-BE49-F238E27FC236}">
                <a16:creationId xmlns:a16="http://schemas.microsoft.com/office/drawing/2014/main" id="{37B0F74C-5E1A-1BAD-DA45-E6ED1FF88CD3}"/>
              </a:ext>
            </a:extLst>
          </p:cNvPr>
          <p:cNvGraphicFramePr>
            <a:graphicFrameLocks noGrp="1"/>
          </p:cNvGraphicFramePr>
          <p:nvPr>
            <p:extLst>
              <p:ext uri="{D42A27DB-BD31-4B8C-83A1-F6EECF244321}">
                <p14:modId xmlns:p14="http://schemas.microsoft.com/office/powerpoint/2010/main" val="1544276912"/>
              </p:ext>
            </p:extLst>
          </p:nvPr>
        </p:nvGraphicFramePr>
        <p:xfrm>
          <a:off x="662730" y="1874939"/>
          <a:ext cx="8237988" cy="1825442"/>
        </p:xfrm>
        <a:graphic>
          <a:graphicData uri="http://schemas.openxmlformats.org/drawingml/2006/table">
            <a:tbl>
              <a:tblPr>
                <a:tableStyleId>{5C22544A-7EE6-4342-B048-85BDC9FD1C3A}</a:tableStyleId>
              </a:tblPr>
              <a:tblGrid>
                <a:gridCol w="2803684">
                  <a:extLst>
                    <a:ext uri="{9D8B030D-6E8A-4147-A177-3AD203B41FA5}">
                      <a16:colId xmlns:a16="http://schemas.microsoft.com/office/drawing/2014/main" val="1320155803"/>
                    </a:ext>
                  </a:extLst>
                </a:gridCol>
                <a:gridCol w="1422457">
                  <a:extLst>
                    <a:ext uri="{9D8B030D-6E8A-4147-A177-3AD203B41FA5}">
                      <a16:colId xmlns:a16="http://schemas.microsoft.com/office/drawing/2014/main" val="3050180427"/>
                    </a:ext>
                  </a:extLst>
                </a:gridCol>
                <a:gridCol w="1392767">
                  <a:extLst>
                    <a:ext uri="{9D8B030D-6E8A-4147-A177-3AD203B41FA5}">
                      <a16:colId xmlns:a16="http://schemas.microsoft.com/office/drawing/2014/main" val="1093767400"/>
                    </a:ext>
                  </a:extLst>
                </a:gridCol>
                <a:gridCol w="1511452">
                  <a:extLst>
                    <a:ext uri="{9D8B030D-6E8A-4147-A177-3AD203B41FA5}">
                      <a16:colId xmlns:a16="http://schemas.microsoft.com/office/drawing/2014/main" val="1701673295"/>
                    </a:ext>
                  </a:extLst>
                </a:gridCol>
                <a:gridCol w="1107628">
                  <a:extLst>
                    <a:ext uri="{9D8B030D-6E8A-4147-A177-3AD203B41FA5}">
                      <a16:colId xmlns:a16="http://schemas.microsoft.com/office/drawing/2014/main" val="3802926411"/>
                    </a:ext>
                  </a:extLst>
                </a:gridCol>
              </a:tblGrid>
              <a:tr h="515452">
                <a:tc>
                  <a:txBody>
                    <a:bodyPr/>
                    <a:lstStyle/>
                    <a:p>
                      <a:pPr algn="ctr" fontAlgn="ctr"/>
                      <a:r>
                        <a:rPr lang="hr-HR" sz="1200" u="none" strike="noStrike">
                          <a:effectLst/>
                          <a:latin typeface="Montserrat" panose="00000500000000000000" pitchFamily="2" charset="-18"/>
                        </a:rPr>
                        <a:t> </a:t>
                      </a:r>
                      <a:endParaRPr lang="hr-HR" sz="1200" b="1" i="0" u="none" strike="noStrike">
                        <a:solidFill>
                          <a:srgbClr val="000000"/>
                        </a:solidFill>
                        <a:effectLst/>
                        <a:latin typeface="Montserrat" panose="00000500000000000000" pitchFamily="2" charset="-18"/>
                      </a:endParaRP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200" b="1" u="none" strike="noStrike" dirty="0">
                          <a:effectLst/>
                          <a:latin typeface="Montserrat" panose="00000500000000000000" pitchFamily="2" charset="-18"/>
                        </a:rPr>
                        <a:t>REALIZACIJA </a:t>
                      </a:r>
                    </a:p>
                    <a:p>
                      <a:pPr algn="ctr" fontAlgn="ctr"/>
                      <a:r>
                        <a:rPr lang="hr-HR" sz="1200" b="1" u="none" strike="noStrike" dirty="0">
                          <a:effectLst/>
                          <a:latin typeface="Montserrat" panose="00000500000000000000" pitchFamily="2" charset="-18"/>
                        </a:rPr>
                        <a:t>I-VI 2024.</a:t>
                      </a:r>
                      <a:endParaRPr lang="hr-HR" sz="1200" b="1" i="0" u="none" strike="noStrike" dirty="0">
                        <a:solidFill>
                          <a:srgbClr val="000000"/>
                        </a:solidFill>
                        <a:effectLst/>
                        <a:latin typeface="Montserrat" panose="00000500000000000000" pitchFamily="2" charset="-18"/>
                      </a:endParaRP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200" b="1" u="none" strike="noStrike">
                          <a:effectLst/>
                          <a:latin typeface="Montserrat" panose="00000500000000000000" pitchFamily="2" charset="-18"/>
                        </a:rPr>
                        <a:t>PLAN </a:t>
                      </a:r>
                      <a:br>
                        <a:rPr lang="hr-HR" sz="1200" b="1" u="none" strike="noStrike">
                          <a:effectLst/>
                          <a:latin typeface="Montserrat" panose="00000500000000000000" pitchFamily="2" charset="-18"/>
                        </a:rPr>
                      </a:br>
                      <a:r>
                        <a:rPr lang="hr-HR" sz="1200" b="1" u="none" strike="noStrike">
                          <a:effectLst/>
                          <a:latin typeface="Montserrat" panose="00000500000000000000" pitchFamily="2" charset="-18"/>
                        </a:rPr>
                        <a:t>2025.</a:t>
                      </a:r>
                      <a:endParaRPr lang="hr-HR" sz="1200" b="1" i="0" u="none" strike="noStrike">
                        <a:solidFill>
                          <a:srgbClr val="000000"/>
                        </a:solidFill>
                        <a:effectLst/>
                        <a:latin typeface="Montserrat" panose="00000500000000000000" pitchFamily="2" charset="-18"/>
                      </a:endParaRP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200" b="1" u="none" strike="noStrike">
                          <a:effectLst/>
                          <a:latin typeface="Montserrat" panose="00000500000000000000" pitchFamily="2" charset="-18"/>
                        </a:rPr>
                        <a:t>REALIZACIJA</a:t>
                      </a:r>
                      <a:br>
                        <a:rPr lang="hr-HR" sz="1200" b="1" u="none" strike="noStrike">
                          <a:effectLst/>
                          <a:latin typeface="Montserrat" panose="00000500000000000000" pitchFamily="2" charset="-18"/>
                        </a:rPr>
                      </a:br>
                      <a:r>
                        <a:rPr lang="hr-HR" sz="1200" b="1" u="none" strike="noStrike">
                          <a:effectLst/>
                          <a:latin typeface="Montserrat" panose="00000500000000000000" pitchFamily="2" charset="-18"/>
                        </a:rPr>
                        <a:t> I-VI 2025.</a:t>
                      </a:r>
                      <a:endParaRPr lang="hr-HR" sz="1200" b="1" i="0" u="none" strike="noStrike">
                        <a:solidFill>
                          <a:srgbClr val="000000"/>
                        </a:solidFill>
                        <a:effectLst/>
                        <a:latin typeface="Montserrat" panose="00000500000000000000" pitchFamily="2" charset="-18"/>
                      </a:endParaRP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200" b="1" u="none" strike="noStrike">
                          <a:effectLst/>
                          <a:latin typeface="Montserrat" panose="00000500000000000000" pitchFamily="2" charset="-18"/>
                        </a:rPr>
                        <a:t>INDEKS</a:t>
                      </a:r>
                      <a:br>
                        <a:rPr lang="hr-HR" sz="1200" b="1" u="none" strike="noStrike">
                          <a:effectLst/>
                          <a:latin typeface="Montserrat" panose="00000500000000000000" pitchFamily="2" charset="-18"/>
                        </a:rPr>
                      </a:br>
                      <a:r>
                        <a:rPr lang="hr-HR" sz="1200" b="1" u="none" strike="noStrike">
                          <a:effectLst/>
                          <a:latin typeface="Montserrat" panose="00000500000000000000" pitchFamily="2" charset="-18"/>
                        </a:rPr>
                        <a:t>2025./2024.</a:t>
                      </a:r>
                      <a:endParaRPr lang="hr-HR" sz="1200" b="1" i="0" u="none" strike="noStrike">
                        <a:solidFill>
                          <a:srgbClr val="000000"/>
                        </a:solidFill>
                        <a:effectLst/>
                        <a:latin typeface="Montserrat" panose="00000500000000000000" pitchFamily="2" charset="-18"/>
                      </a:endParaRP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260126999"/>
                  </a:ext>
                </a:extLst>
              </a:tr>
              <a:tr h="264846">
                <a:tc>
                  <a:txBody>
                    <a:bodyPr/>
                    <a:lstStyle/>
                    <a:p>
                      <a:pPr algn="l" fontAlgn="b"/>
                      <a:r>
                        <a:rPr lang="it-IT" sz="1200" u="none" strike="noStrike">
                          <a:effectLst/>
                          <a:latin typeface="Montserrat" panose="00000500000000000000" pitchFamily="2" charset="-18"/>
                        </a:rPr>
                        <a:t>A. UKUPNI PRIHODI I PRIMICI</a:t>
                      </a:r>
                      <a:endParaRPr lang="it-IT" sz="1200" b="1" i="0" u="none" strike="noStrike">
                        <a:solidFill>
                          <a:srgbClr val="000000"/>
                        </a:solidFill>
                        <a:effectLst/>
                        <a:latin typeface="Montserrat" panose="00000500000000000000" pitchFamily="2" charset="-18"/>
                      </a:endParaRP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66.515.985,92</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176.066.220,66</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68.637.348,13</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103,19</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909809808"/>
                  </a:ext>
                </a:extLst>
              </a:tr>
              <a:tr h="264846">
                <a:tc>
                  <a:txBody>
                    <a:bodyPr/>
                    <a:lstStyle/>
                    <a:p>
                      <a:pPr algn="l" fontAlgn="b"/>
                      <a:r>
                        <a:rPr lang="hr-HR" sz="1200" u="none" strike="noStrike">
                          <a:effectLst/>
                          <a:latin typeface="Montserrat" panose="00000500000000000000" pitchFamily="2" charset="-18"/>
                        </a:rPr>
                        <a:t>B. UKUPNI RASHODI I IZDACI</a:t>
                      </a:r>
                      <a:endParaRPr lang="hr-HR" sz="1200" b="1" i="0" u="none" strike="noStrike">
                        <a:solidFill>
                          <a:srgbClr val="000000"/>
                        </a:solidFill>
                        <a:effectLst/>
                        <a:latin typeface="Montserrat" panose="00000500000000000000" pitchFamily="2" charset="-18"/>
                      </a:endParaRP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61.330.304,73</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199.837.190,00</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77.360.787,94</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126,14</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271071409"/>
                  </a:ext>
                </a:extLst>
              </a:tr>
              <a:tr h="515452">
                <a:tc>
                  <a:txBody>
                    <a:bodyPr/>
                    <a:lstStyle/>
                    <a:p>
                      <a:pPr algn="l" fontAlgn="b"/>
                      <a:r>
                        <a:rPr lang="hr-HR" sz="1200" u="none" strike="noStrike">
                          <a:effectLst/>
                          <a:latin typeface="Montserrat" panose="00000500000000000000" pitchFamily="2" charset="-18"/>
                        </a:rPr>
                        <a:t>C. RASPOLOŽIVA SREDSTVA IZ PRETHODNIH RAZDOBLJA</a:t>
                      </a:r>
                      <a:endParaRPr lang="hr-HR" sz="1200" b="1" i="0" u="none" strike="noStrike">
                        <a:solidFill>
                          <a:srgbClr val="000000"/>
                        </a:solidFill>
                        <a:effectLst/>
                        <a:latin typeface="Montserrat" panose="00000500000000000000" pitchFamily="2" charset="-18"/>
                      </a:endParaRP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22.697.812,33</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23.770.969,34</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26.769.195,01</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117,94</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24032574"/>
                  </a:ext>
                </a:extLst>
              </a:tr>
              <a:tr h="264846">
                <a:tc>
                  <a:txBody>
                    <a:bodyPr/>
                    <a:lstStyle/>
                    <a:p>
                      <a:pPr algn="l" fontAlgn="b"/>
                      <a:r>
                        <a:rPr lang="hr-HR" sz="1200" b="1" u="none" strike="noStrike">
                          <a:effectLst/>
                          <a:latin typeface="Montserrat" panose="00000500000000000000" pitchFamily="2" charset="-18"/>
                        </a:rPr>
                        <a:t>REZULTAT (A-B+C)</a:t>
                      </a:r>
                      <a:endParaRPr lang="hr-HR" sz="1200" b="1" i="0" u="none" strike="noStrike">
                        <a:solidFill>
                          <a:srgbClr val="000000"/>
                        </a:solidFill>
                        <a:effectLst/>
                        <a:latin typeface="Montserrat" panose="00000500000000000000" pitchFamily="2" charset="-18"/>
                      </a:endParaRP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1" i="0" u="none" strike="noStrike">
                          <a:solidFill>
                            <a:srgbClr val="000000"/>
                          </a:solidFill>
                          <a:effectLst/>
                          <a:latin typeface="Montserrat" panose="00000500000000000000" pitchFamily="2" charset="-18"/>
                        </a:rPr>
                        <a:t>27.883.493,52</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1" i="0" u="none" strike="noStrike">
                          <a:solidFill>
                            <a:srgbClr val="000000"/>
                          </a:solidFill>
                          <a:effectLst/>
                          <a:latin typeface="Montserrat" panose="00000500000000000000" pitchFamily="2" charset="-18"/>
                        </a:rPr>
                        <a:t>0,00</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1" i="0" u="none" strike="noStrike">
                          <a:solidFill>
                            <a:srgbClr val="000000"/>
                          </a:solidFill>
                          <a:effectLst/>
                          <a:latin typeface="Montserrat" panose="00000500000000000000" pitchFamily="2" charset="-18"/>
                        </a:rPr>
                        <a:t>18.045.755,20</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1" i="0" u="none" strike="noStrike" dirty="0">
                          <a:solidFill>
                            <a:srgbClr val="000000"/>
                          </a:solidFill>
                          <a:effectLst/>
                          <a:latin typeface="Montserrat" panose="00000500000000000000" pitchFamily="2" charset="-18"/>
                        </a:rPr>
                        <a:t>64,72</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247377856"/>
                  </a:ext>
                </a:extLst>
              </a:tr>
            </a:tbl>
          </a:graphicData>
        </a:graphic>
      </p:graphicFrame>
      <p:sp>
        <p:nvSpPr>
          <p:cNvPr id="12" name="Strelica: desno 11">
            <a:extLst>
              <a:ext uri="{FF2B5EF4-FFF2-40B4-BE49-F238E27FC236}">
                <a16:creationId xmlns:a16="http://schemas.microsoft.com/office/drawing/2014/main" id="{2B162FBD-E727-A020-5DB0-926A7D616657}"/>
              </a:ext>
            </a:extLst>
          </p:cNvPr>
          <p:cNvSpPr/>
          <p:nvPr/>
        </p:nvSpPr>
        <p:spPr>
          <a:xfrm>
            <a:off x="176169" y="4983061"/>
            <a:ext cx="67111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Pravokutnik: zaobljeni kutovi 12">
            <a:extLst>
              <a:ext uri="{FF2B5EF4-FFF2-40B4-BE49-F238E27FC236}">
                <a16:creationId xmlns:a16="http://schemas.microsoft.com/office/drawing/2014/main" id="{7386DD1E-513C-5287-97A8-4A780173D7C1}"/>
              </a:ext>
            </a:extLst>
          </p:cNvPr>
          <p:cNvSpPr/>
          <p:nvPr/>
        </p:nvSpPr>
        <p:spPr>
          <a:xfrm>
            <a:off x="847288" y="4857226"/>
            <a:ext cx="8053430" cy="15267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1400" b="1" dirty="0">
                <a:solidFill>
                  <a:schemeClr val="bg1"/>
                </a:solidFill>
                <a:latin typeface="Montserrat" panose="00000500000000000000" pitchFamily="2" charset="-18"/>
              </a:rPr>
              <a:t>Grad Osijek je, bez proračunskih korisnika</a:t>
            </a:r>
            <a:r>
              <a:rPr lang="hr-HR" sz="1400" dirty="0">
                <a:solidFill>
                  <a:schemeClr val="bg1"/>
                </a:solidFill>
                <a:latin typeface="Montserrat" panose="00000500000000000000" pitchFamily="2" charset="-18"/>
              </a:rPr>
              <a:t>, do 30.06.2025. ostvario 46.046.816,20 eura prihoda/primitaka te izvršio 51.214.038,04 eura rashoda/izdataka. Time je ostvaren manjak prihoda u navedenom razdoblju od 5.167.221,84 eura što zajedno sa prenesenim viškom iz prethodnih godina u iznosu od 25.924.382,34 eura čini višak raspoloživ u sljedećem razdoblju od </a:t>
            </a:r>
            <a:r>
              <a:rPr lang="hr-HR" sz="1400" b="1" dirty="0">
                <a:solidFill>
                  <a:schemeClr val="bg1"/>
                </a:solidFill>
                <a:latin typeface="Montserrat" panose="00000500000000000000" pitchFamily="2" charset="-18"/>
              </a:rPr>
              <a:t>20.757.160,50 eura</a:t>
            </a:r>
            <a:r>
              <a:rPr lang="hr-HR" sz="1400" dirty="0">
                <a:solidFill>
                  <a:schemeClr val="bg1"/>
                </a:solidFill>
                <a:latin typeface="Montserrat" panose="00000500000000000000" pitchFamily="2" charset="-18"/>
              </a:rPr>
              <a:t>.</a:t>
            </a:r>
          </a:p>
        </p:txBody>
      </p:sp>
    </p:spTree>
    <p:extLst>
      <p:ext uri="{BB962C8B-B14F-4D97-AF65-F5344CB8AC3E}">
        <p14:creationId xmlns:p14="http://schemas.microsoft.com/office/powerpoint/2010/main" val="993552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241292" y="-49427"/>
            <a:ext cx="12369284" cy="6956854"/>
          </a:xfrm>
          <a:prstGeom prst="rect">
            <a:avLst/>
          </a:prstGeom>
        </p:spPr>
      </p:pic>
      <p:sp>
        <p:nvSpPr>
          <p:cNvPr id="2" name="TekstniOkvir 1">
            <a:extLst>
              <a:ext uri="{FF2B5EF4-FFF2-40B4-BE49-F238E27FC236}">
                <a16:creationId xmlns:a16="http://schemas.microsoft.com/office/drawing/2014/main" id="{1D0B6310-3559-26D7-BBF6-4245847B7207}"/>
              </a:ext>
            </a:extLst>
          </p:cNvPr>
          <p:cNvSpPr txBox="1"/>
          <p:nvPr/>
        </p:nvSpPr>
        <p:spPr>
          <a:xfrm>
            <a:off x="587229" y="612396"/>
            <a:ext cx="9454079" cy="369332"/>
          </a:xfrm>
          <a:prstGeom prst="rect">
            <a:avLst/>
          </a:prstGeom>
          <a:noFill/>
        </p:spPr>
        <p:txBody>
          <a:bodyPr wrap="square" rtlCol="0">
            <a:spAutoFit/>
          </a:bodyPr>
          <a:lstStyle/>
          <a:p>
            <a:r>
              <a:rPr lang="hr-HR" b="1" dirty="0">
                <a:solidFill>
                  <a:schemeClr val="accent5">
                    <a:lumMod val="75000"/>
                  </a:schemeClr>
                </a:solidFill>
                <a:latin typeface="Montserrat" panose="00000500000000000000" pitchFamily="2" charset="-18"/>
              </a:rPr>
              <a:t>OSTVARENI PRIHODI I PRIMICI</a:t>
            </a:r>
          </a:p>
        </p:txBody>
      </p:sp>
      <p:sp>
        <p:nvSpPr>
          <p:cNvPr id="3" name="TekstniOkvir 2">
            <a:extLst>
              <a:ext uri="{FF2B5EF4-FFF2-40B4-BE49-F238E27FC236}">
                <a16:creationId xmlns:a16="http://schemas.microsoft.com/office/drawing/2014/main" id="{2265F3C5-6D66-6BED-F8ED-25628B17444B}"/>
              </a:ext>
            </a:extLst>
          </p:cNvPr>
          <p:cNvSpPr txBox="1"/>
          <p:nvPr/>
        </p:nvSpPr>
        <p:spPr>
          <a:xfrm>
            <a:off x="587229" y="935643"/>
            <a:ext cx="10670797" cy="1415772"/>
          </a:xfrm>
          <a:prstGeom prst="rect">
            <a:avLst/>
          </a:prstGeom>
          <a:noFill/>
        </p:spPr>
        <p:txBody>
          <a:bodyPr wrap="square" rtlCol="0">
            <a:spAutoFit/>
          </a:bodyPr>
          <a:lstStyle/>
          <a:p>
            <a:r>
              <a:rPr lang="hr-HR" sz="1400" dirty="0">
                <a:solidFill>
                  <a:schemeClr val="accent5">
                    <a:lumMod val="75000"/>
                  </a:schemeClr>
                </a:solidFill>
                <a:latin typeface="Montserrat" panose="00000500000000000000" pitchFamily="2" charset="-18"/>
              </a:rPr>
              <a:t>Prihodi Proračuna Grada Osijeka u prvih šest mjeseci 2025. ostvareni su sa 68.637.348,13 eura tj. 38,98% planskog iznosa od 176.086.220,66 eura.</a:t>
            </a:r>
          </a:p>
          <a:p>
            <a:r>
              <a:rPr lang="hr-HR" sz="1400" dirty="0">
                <a:solidFill>
                  <a:schemeClr val="accent5">
                    <a:lumMod val="75000"/>
                  </a:schemeClr>
                </a:solidFill>
                <a:latin typeface="Montserrat" panose="00000500000000000000" pitchFamily="2" charset="-18"/>
              </a:rPr>
              <a:t>Od ukupno ostvarenih prihoda, na prihode Grada Osijeka odnosi se 46.046.816,20 eura, a na prihode proračunskih korisnika iznos od 22.590.531,93 eura.</a:t>
            </a:r>
          </a:p>
          <a:p>
            <a:r>
              <a:rPr lang="hr-HR" sz="1400" dirty="0">
                <a:solidFill>
                  <a:schemeClr val="accent5">
                    <a:lumMod val="75000"/>
                  </a:schemeClr>
                </a:solidFill>
                <a:latin typeface="Montserrat" panose="00000500000000000000" pitchFamily="2" charset="-18"/>
              </a:rPr>
              <a:t>Primici nisu planirani te sukladno tome nisu niti ostvareni.</a:t>
            </a:r>
          </a:p>
          <a:p>
            <a:endParaRPr lang="hr-HR" sz="1600" dirty="0">
              <a:solidFill>
                <a:schemeClr val="accent5">
                  <a:lumMod val="75000"/>
                </a:schemeClr>
              </a:solidFill>
              <a:latin typeface="Montserrat" panose="00000500000000000000" pitchFamily="2" charset="-18"/>
            </a:endParaRPr>
          </a:p>
        </p:txBody>
      </p:sp>
      <p:graphicFrame>
        <p:nvGraphicFramePr>
          <p:cNvPr id="10" name="Grafikon 9">
            <a:extLst>
              <a:ext uri="{FF2B5EF4-FFF2-40B4-BE49-F238E27FC236}">
                <a16:creationId xmlns:a16="http://schemas.microsoft.com/office/drawing/2014/main" id="{418D15CA-63F9-BBE4-AE5C-A4CB9C1E9CEE}"/>
              </a:ext>
            </a:extLst>
          </p:cNvPr>
          <p:cNvGraphicFramePr>
            <a:graphicFrameLocks/>
          </p:cNvGraphicFramePr>
          <p:nvPr>
            <p:extLst>
              <p:ext uri="{D42A27DB-BD31-4B8C-83A1-F6EECF244321}">
                <p14:modId xmlns:p14="http://schemas.microsoft.com/office/powerpoint/2010/main" val="3752373671"/>
              </p:ext>
            </p:extLst>
          </p:nvPr>
        </p:nvGraphicFramePr>
        <p:xfrm>
          <a:off x="3534492" y="1900594"/>
          <a:ext cx="4507102" cy="25688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Tablica 14">
            <a:extLst>
              <a:ext uri="{FF2B5EF4-FFF2-40B4-BE49-F238E27FC236}">
                <a16:creationId xmlns:a16="http://schemas.microsoft.com/office/drawing/2014/main" id="{C60D718D-114A-83C8-3A59-77AF63626A61}"/>
              </a:ext>
            </a:extLst>
          </p:cNvPr>
          <p:cNvGraphicFramePr>
            <a:graphicFrameLocks noGrp="1"/>
          </p:cNvGraphicFramePr>
          <p:nvPr>
            <p:extLst>
              <p:ext uri="{D42A27DB-BD31-4B8C-83A1-F6EECF244321}">
                <p14:modId xmlns:p14="http://schemas.microsoft.com/office/powerpoint/2010/main" val="2470205708"/>
              </p:ext>
            </p:extLst>
          </p:nvPr>
        </p:nvGraphicFramePr>
        <p:xfrm>
          <a:off x="2775746" y="4916723"/>
          <a:ext cx="5604386" cy="1347040"/>
        </p:xfrm>
        <a:graphic>
          <a:graphicData uri="http://schemas.openxmlformats.org/drawingml/2006/table">
            <a:tbl>
              <a:tblPr/>
              <a:tblGrid>
                <a:gridCol w="1790933">
                  <a:extLst>
                    <a:ext uri="{9D8B030D-6E8A-4147-A177-3AD203B41FA5}">
                      <a16:colId xmlns:a16="http://schemas.microsoft.com/office/drawing/2014/main" val="3648205057"/>
                    </a:ext>
                  </a:extLst>
                </a:gridCol>
                <a:gridCol w="1404957">
                  <a:extLst>
                    <a:ext uri="{9D8B030D-6E8A-4147-A177-3AD203B41FA5}">
                      <a16:colId xmlns:a16="http://schemas.microsoft.com/office/drawing/2014/main" val="2941814988"/>
                    </a:ext>
                  </a:extLst>
                </a:gridCol>
                <a:gridCol w="1204248">
                  <a:extLst>
                    <a:ext uri="{9D8B030D-6E8A-4147-A177-3AD203B41FA5}">
                      <a16:colId xmlns:a16="http://schemas.microsoft.com/office/drawing/2014/main" val="11458731"/>
                    </a:ext>
                  </a:extLst>
                </a:gridCol>
                <a:gridCol w="1204248">
                  <a:extLst>
                    <a:ext uri="{9D8B030D-6E8A-4147-A177-3AD203B41FA5}">
                      <a16:colId xmlns:a16="http://schemas.microsoft.com/office/drawing/2014/main" val="1996037497"/>
                    </a:ext>
                  </a:extLst>
                </a:gridCol>
              </a:tblGrid>
              <a:tr h="420177">
                <a:tc>
                  <a:txBody>
                    <a:bodyPr/>
                    <a:lstStyle/>
                    <a:p>
                      <a:pPr algn="ctr" fontAlgn="ctr"/>
                      <a:r>
                        <a:rPr lang="hr-HR" sz="1000" b="1" i="0" u="none" strike="noStrike">
                          <a:solidFill>
                            <a:srgbClr val="000000"/>
                          </a:solidFill>
                          <a:effectLst/>
                          <a:latin typeface="Montserrat" panose="00000500000000000000" pitchFamily="2" charset="-18"/>
                        </a:rPr>
                        <a:t>Vrsta prihoda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000" b="1" i="0" u="none" strike="noStrike">
                          <a:solidFill>
                            <a:schemeClr val="tx1"/>
                          </a:solidFill>
                          <a:effectLst/>
                          <a:latin typeface="Montserrat" panose="00000500000000000000" pitchFamily="2" charset="-18"/>
                        </a:rPr>
                        <a:t>Plan</a:t>
                      </a:r>
                      <a:br>
                        <a:rPr lang="hr-HR" sz="1000" b="1" i="0" u="none" strike="noStrike">
                          <a:solidFill>
                            <a:schemeClr val="tx1"/>
                          </a:solidFill>
                          <a:effectLst/>
                          <a:latin typeface="Montserrat" panose="00000500000000000000" pitchFamily="2" charset="-18"/>
                        </a:rPr>
                      </a:br>
                      <a:r>
                        <a:rPr lang="hr-HR" sz="1000" b="1" i="0" u="none" strike="noStrike">
                          <a:solidFill>
                            <a:schemeClr val="tx1"/>
                          </a:solidFill>
                          <a:effectLst/>
                          <a:latin typeface="Montserrat" panose="00000500000000000000" pitchFamily="2" charset="-18"/>
                        </a:rPr>
                        <a:t> 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000" b="1" i="0" u="none" strike="noStrike">
                          <a:solidFill>
                            <a:schemeClr val="tx1"/>
                          </a:solidFill>
                          <a:effectLst/>
                          <a:latin typeface="Montserrat" panose="00000500000000000000" pitchFamily="2" charset="-18"/>
                        </a:rPr>
                        <a:t>Ostvarenje </a:t>
                      </a:r>
                      <a:br>
                        <a:rPr lang="hr-HR" sz="1000" b="1" i="0" u="none" strike="noStrike">
                          <a:solidFill>
                            <a:schemeClr val="tx1"/>
                          </a:solidFill>
                          <a:effectLst/>
                          <a:latin typeface="Montserrat" panose="00000500000000000000" pitchFamily="2" charset="-18"/>
                        </a:rPr>
                      </a:br>
                      <a:r>
                        <a:rPr lang="hr-HR" sz="1000" b="1" i="0" u="none" strike="noStrike">
                          <a:solidFill>
                            <a:schemeClr val="tx1"/>
                          </a:solidFill>
                          <a:effectLst/>
                          <a:latin typeface="Montserrat" panose="00000500000000000000" pitchFamily="2" charset="-18"/>
                        </a:rPr>
                        <a:t>I-VI 2025.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000" b="1" i="0" u="none" strike="noStrike">
                          <a:solidFill>
                            <a:schemeClr val="tx1"/>
                          </a:solidFill>
                          <a:effectLst/>
                          <a:latin typeface="Montserrat" panose="00000500000000000000" pitchFamily="2" charset="-18"/>
                        </a:rPr>
                        <a:t>% </a:t>
                      </a:r>
                      <a:br>
                        <a:rPr lang="hr-HR" sz="1000" b="1" i="0" u="none" strike="noStrike">
                          <a:solidFill>
                            <a:schemeClr val="tx1"/>
                          </a:solidFill>
                          <a:effectLst/>
                          <a:latin typeface="Montserrat" panose="00000500000000000000" pitchFamily="2" charset="-18"/>
                        </a:rPr>
                      </a:br>
                      <a:r>
                        <a:rPr lang="hr-HR" sz="1000" b="1" i="0" u="none" strike="noStrike">
                          <a:solidFill>
                            <a:schemeClr val="tx1"/>
                          </a:solidFill>
                          <a:effectLst/>
                          <a:latin typeface="Montserrat" panose="00000500000000000000" pitchFamily="2" charset="-18"/>
                        </a:rPr>
                        <a:t>ostvarenja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887444717"/>
                  </a:ext>
                </a:extLst>
              </a:tr>
              <a:tr h="247164">
                <a:tc>
                  <a:txBody>
                    <a:bodyPr/>
                    <a:lstStyle/>
                    <a:p>
                      <a:pPr algn="r" fontAlgn="b"/>
                      <a:r>
                        <a:rPr lang="hr-HR" sz="1000" b="0" i="0" u="none" strike="noStrike">
                          <a:solidFill>
                            <a:srgbClr val="000000"/>
                          </a:solidFill>
                          <a:effectLst/>
                          <a:latin typeface="Montserrat" panose="00000500000000000000" pitchFamily="2" charset="-18"/>
                        </a:rPr>
                        <a:t>Prihodi poslovanja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163.533.035,66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67.867.830,45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dirty="0">
                          <a:solidFill>
                            <a:srgbClr val="000000"/>
                          </a:solidFill>
                          <a:effectLst/>
                          <a:latin typeface="Montserrat" panose="00000500000000000000" pitchFamily="2" charset="-18"/>
                        </a:rPr>
                        <a:t>41,50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4516832"/>
                  </a:ext>
                </a:extLst>
              </a:tr>
              <a:tr h="432535">
                <a:tc>
                  <a:txBody>
                    <a:bodyPr/>
                    <a:lstStyle/>
                    <a:p>
                      <a:pPr algn="r" fontAlgn="b"/>
                      <a:r>
                        <a:rPr lang="pl-PL" sz="1000" b="0" i="0" u="none" strike="noStrike">
                          <a:solidFill>
                            <a:srgbClr val="000000"/>
                          </a:solidFill>
                          <a:effectLst/>
                          <a:latin typeface="Montserrat" panose="00000500000000000000" pitchFamily="2" charset="-18"/>
                        </a:rPr>
                        <a:t>Prihodi od prodaje nefinancijske imovine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12.533.185,00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a:solidFill>
                            <a:srgbClr val="000000"/>
                          </a:solidFill>
                          <a:effectLst/>
                          <a:latin typeface="Montserrat" panose="00000500000000000000" pitchFamily="2" charset="-18"/>
                        </a:rPr>
                        <a:t>769.517,68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0" i="0" u="none" strike="noStrike" dirty="0">
                          <a:solidFill>
                            <a:srgbClr val="000000"/>
                          </a:solidFill>
                          <a:effectLst/>
                          <a:latin typeface="Montserrat" panose="00000500000000000000" pitchFamily="2" charset="-18"/>
                        </a:rPr>
                        <a:t>6,14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11846411"/>
                  </a:ext>
                </a:extLst>
              </a:tr>
              <a:tr h="247164">
                <a:tc>
                  <a:txBody>
                    <a:bodyPr/>
                    <a:lstStyle/>
                    <a:p>
                      <a:pPr algn="r" fontAlgn="ctr"/>
                      <a:r>
                        <a:rPr lang="hr-HR" sz="1000" b="1" i="0" u="none" strike="noStrike" dirty="0">
                          <a:solidFill>
                            <a:srgbClr val="000000"/>
                          </a:solidFill>
                          <a:effectLst/>
                          <a:latin typeface="Montserrat" panose="00000500000000000000" pitchFamily="2" charset="-18"/>
                        </a:rPr>
                        <a:t>Ukupno prihodi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buNone/>
                      </a:pPr>
                      <a:r>
                        <a:rPr lang="hr-HR" sz="1200" b="1" i="0" u="none" strike="noStrike">
                          <a:solidFill>
                            <a:srgbClr val="000000"/>
                          </a:solidFill>
                          <a:effectLst/>
                          <a:latin typeface="Montserrat" panose="00000500000000000000" pitchFamily="2" charset="-18"/>
                        </a:rPr>
                        <a:t>176.066.220,66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buNone/>
                      </a:pPr>
                      <a:r>
                        <a:rPr lang="hr-HR" sz="1200" b="1" i="0" u="none" strike="noStrike">
                          <a:solidFill>
                            <a:srgbClr val="000000"/>
                          </a:solidFill>
                          <a:effectLst/>
                          <a:latin typeface="Montserrat" panose="00000500000000000000" pitchFamily="2" charset="-18"/>
                        </a:rPr>
                        <a:t>68.637.348,13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buNone/>
                      </a:pPr>
                      <a:r>
                        <a:rPr lang="hr-HR" sz="1200" b="1" i="0" u="none" strike="noStrike" dirty="0">
                          <a:solidFill>
                            <a:srgbClr val="000000"/>
                          </a:solidFill>
                          <a:effectLst/>
                          <a:latin typeface="Montserrat" panose="00000500000000000000" pitchFamily="2" charset="-18"/>
                        </a:rPr>
                        <a:t>38,98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615868028"/>
                  </a:ext>
                </a:extLst>
              </a:tr>
            </a:tbl>
          </a:graphicData>
        </a:graphic>
      </p:graphicFrame>
      <p:graphicFrame>
        <p:nvGraphicFramePr>
          <p:cNvPr id="7" name="Grafikon 6">
            <a:extLst>
              <a:ext uri="{FF2B5EF4-FFF2-40B4-BE49-F238E27FC236}">
                <a16:creationId xmlns:a16="http://schemas.microsoft.com/office/drawing/2014/main" id="{645EF26F-02BB-8574-B585-0A4521F6E2A6}"/>
              </a:ext>
            </a:extLst>
          </p:cNvPr>
          <p:cNvGraphicFramePr>
            <a:graphicFrameLocks/>
          </p:cNvGraphicFramePr>
          <p:nvPr>
            <p:extLst>
              <p:ext uri="{D42A27DB-BD31-4B8C-83A1-F6EECF244321}">
                <p14:modId xmlns:p14="http://schemas.microsoft.com/office/powerpoint/2010/main" val="3691047226"/>
              </p:ext>
            </p:extLst>
          </p:nvPr>
        </p:nvGraphicFramePr>
        <p:xfrm>
          <a:off x="3534492" y="1941277"/>
          <a:ext cx="5091348" cy="256885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81262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0" y="0"/>
            <a:ext cx="12369284" cy="6956854"/>
          </a:xfrm>
          <a:prstGeom prst="rect">
            <a:avLst/>
          </a:prstGeom>
        </p:spPr>
      </p:pic>
      <p:sp>
        <p:nvSpPr>
          <p:cNvPr id="2" name="TekstniOkvir 1">
            <a:extLst>
              <a:ext uri="{FF2B5EF4-FFF2-40B4-BE49-F238E27FC236}">
                <a16:creationId xmlns:a16="http://schemas.microsoft.com/office/drawing/2014/main" id="{1D0B6310-3559-26D7-BBF6-4245847B7207}"/>
              </a:ext>
            </a:extLst>
          </p:cNvPr>
          <p:cNvSpPr txBox="1"/>
          <p:nvPr/>
        </p:nvSpPr>
        <p:spPr>
          <a:xfrm>
            <a:off x="587229" y="1042587"/>
            <a:ext cx="9454079" cy="369332"/>
          </a:xfrm>
          <a:prstGeom prst="rect">
            <a:avLst/>
          </a:prstGeom>
          <a:noFill/>
        </p:spPr>
        <p:txBody>
          <a:bodyPr wrap="square" rtlCol="0">
            <a:spAutoFit/>
          </a:bodyPr>
          <a:lstStyle/>
          <a:p>
            <a:r>
              <a:rPr lang="hr-HR" b="1">
                <a:solidFill>
                  <a:schemeClr val="accent5">
                    <a:lumMod val="75000"/>
                  </a:schemeClr>
                </a:solidFill>
                <a:latin typeface="Montserrat" panose="00000500000000000000" pitchFamily="2" charset="-18"/>
              </a:rPr>
              <a:t>OSTVARENI PRIHODI I PRIMICI – po skupinama</a:t>
            </a:r>
          </a:p>
        </p:txBody>
      </p:sp>
      <p:graphicFrame>
        <p:nvGraphicFramePr>
          <p:cNvPr id="10" name="Grafikon 9">
            <a:extLst>
              <a:ext uri="{FF2B5EF4-FFF2-40B4-BE49-F238E27FC236}">
                <a16:creationId xmlns:a16="http://schemas.microsoft.com/office/drawing/2014/main" id="{418D15CA-63F9-BBE4-AE5C-A4CB9C1E9CEE}"/>
              </a:ext>
            </a:extLst>
          </p:cNvPr>
          <p:cNvGraphicFramePr>
            <a:graphicFrameLocks/>
          </p:cNvGraphicFramePr>
          <p:nvPr/>
        </p:nvGraphicFramePr>
        <p:xfrm>
          <a:off x="3665990" y="2751589"/>
          <a:ext cx="4018326" cy="19546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ica 4">
            <a:extLst>
              <a:ext uri="{FF2B5EF4-FFF2-40B4-BE49-F238E27FC236}">
                <a16:creationId xmlns:a16="http://schemas.microsoft.com/office/drawing/2014/main" id="{862A0189-BD42-F9E6-BD40-965161CE1FAF}"/>
              </a:ext>
            </a:extLst>
          </p:cNvPr>
          <p:cNvGraphicFramePr>
            <a:graphicFrameLocks noGrp="1"/>
          </p:cNvGraphicFramePr>
          <p:nvPr>
            <p:extLst>
              <p:ext uri="{D42A27DB-BD31-4B8C-83A1-F6EECF244321}">
                <p14:modId xmlns:p14="http://schemas.microsoft.com/office/powerpoint/2010/main" val="3226305307"/>
              </p:ext>
            </p:extLst>
          </p:nvPr>
        </p:nvGraphicFramePr>
        <p:xfrm>
          <a:off x="587229" y="1411919"/>
          <a:ext cx="7892124" cy="4116144"/>
        </p:xfrm>
        <a:graphic>
          <a:graphicData uri="http://schemas.openxmlformats.org/drawingml/2006/table">
            <a:tbl>
              <a:tblPr>
                <a:tableStyleId>{5C22544A-7EE6-4342-B048-85BDC9FD1C3A}</a:tableStyleId>
              </a:tblPr>
              <a:tblGrid>
                <a:gridCol w="1976744">
                  <a:extLst>
                    <a:ext uri="{9D8B030D-6E8A-4147-A177-3AD203B41FA5}">
                      <a16:colId xmlns:a16="http://schemas.microsoft.com/office/drawing/2014/main" val="427597484"/>
                    </a:ext>
                  </a:extLst>
                </a:gridCol>
                <a:gridCol w="1845891">
                  <a:extLst>
                    <a:ext uri="{9D8B030D-6E8A-4147-A177-3AD203B41FA5}">
                      <a16:colId xmlns:a16="http://schemas.microsoft.com/office/drawing/2014/main" val="656987719"/>
                    </a:ext>
                  </a:extLst>
                </a:gridCol>
                <a:gridCol w="1565024">
                  <a:extLst>
                    <a:ext uri="{9D8B030D-6E8A-4147-A177-3AD203B41FA5}">
                      <a16:colId xmlns:a16="http://schemas.microsoft.com/office/drawing/2014/main" val="1619202498"/>
                    </a:ext>
                  </a:extLst>
                </a:gridCol>
                <a:gridCol w="1489140">
                  <a:extLst>
                    <a:ext uri="{9D8B030D-6E8A-4147-A177-3AD203B41FA5}">
                      <a16:colId xmlns:a16="http://schemas.microsoft.com/office/drawing/2014/main" val="2725172630"/>
                    </a:ext>
                  </a:extLst>
                </a:gridCol>
                <a:gridCol w="1015325">
                  <a:extLst>
                    <a:ext uri="{9D8B030D-6E8A-4147-A177-3AD203B41FA5}">
                      <a16:colId xmlns:a16="http://schemas.microsoft.com/office/drawing/2014/main" val="3942455799"/>
                    </a:ext>
                  </a:extLst>
                </a:gridCol>
              </a:tblGrid>
              <a:tr h="441832">
                <a:tc>
                  <a:txBody>
                    <a:bodyPr/>
                    <a:lstStyle/>
                    <a:p>
                      <a:pPr algn="ctr" fontAlgn="ctr"/>
                      <a:r>
                        <a:rPr lang="hr-HR" sz="1100" b="1" u="none" strike="noStrike">
                          <a:effectLst/>
                          <a:latin typeface="Montserrat" panose="00000500000000000000" pitchFamily="2" charset="-18"/>
                        </a:rPr>
                        <a:t>Prihodi/primici</a:t>
                      </a:r>
                      <a:endParaRPr lang="hr-HR" sz="1100" b="1" i="0" u="none" strike="noStrike">
                        <a:solidFill>
                          <a:srgbClr val="000000"/>
                        </a:solidFill>
                        <a:effectLst/>
                        <a:latin typeface="Montserrat" panose="00000500000000000000" pitchFamily="2" charset="-18"/>
                      </a:endParaRPr>
                    </a:p>
                  </a:txBody>
                  <a:tcPr marL="7812" marR="7812" marT="7812"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100" b="1" u="none" strike="noStrike">
                          <a:effectLst/>
                          <a:latin typeface="Montserrat" panose="00000500000000000000" pitchFamily="2" charset="-18"/>
                        </a:rPr>
                        <a:t>Plan 2025</a:t>
                      </a:r>
                      <a:endParaRPr lang="hr-HR" sz="1100" b="1" i="0" u="none" strike="noStrike">
                        <a:solidFill>
                          <a:srgbClr val="000000"/>
                        </a:solidFill>
                        <a:effectLst/>
                        <a:latin typeface="Montserrat" panose="00000500000000000000" pitchFamily="2" charset="-18"/>
                      </a:endParaRPr>
                    </a:p>
                  </a:txBody>
                  <a:tcPr marL="7812" marR="7812" marT="7812"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100" b="1" u="none" strike="noStrike">
                          <a:effectLst/>
                          <a:latin typeface="Montserrat" panose="00000500000000000000" pitchFamily="2" charset="-18"/>
                        </a:rPr>
                        <a:t>Ostvarenje I-VI 2025.</a:t>
                      </a:r>
                      <a:endParaRPr lang="hr-HR" sz="1100" b="1" i="0" u="none" strike="noStrike">
                        <a:solidFill>
                          <a:srgbClr val="000000"/>
                        </a:solidFill>
                        <a:effectLst/>
                        <a:latin typeface="Montserrat" panose="00000500000000000000" pitchFamily="2" charset="-18"/>
                      </a:endParaRPr>
                    </a:p>
                  </a:txBody>
                  <a:tcPr marL="7812" marR="7812" marT="7812"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100" b="1" u="none" strike="noStrike">
                          <a:effectLst/>
                          <a:latin typeface="Montserrat" panose="00000500000000000000" pitchFamily="2" charset="-18"/>
                        </a:rPr>
                        <a:t>% </a:t>
                      </a:r>
                      <a:br>
                        <a:rPr lang="hr-HR" sz="1100" b="1" u="none" strike="noStrike">
                          <a:effectLst/>
                          <a:latin typeface="Montserrat" panose="00000500000000000000" pitchFamily="2" charset="-18"/>
                        </a:rPr>
                      </a:br>
                      <a:r>
                        <a:rPr lang="hr-HR" sz="1100" b="1" u="none" strike="noStrike">
                          <a:effectLst/>
                          <a:latin typeface="Montserrat" panose="00000500000000000000" pitchFamily="2" charset="-18"/>
                        </a:rPr>
                        <a:t>ostvarenja</a:t>
                      </a:r>
                      <a:endParaRPr lang="hr-HR" sz="1100" b="1" i="0" u="none" strike="noStrike">
                        <a:solidFill>
                          <a:srgbClr val="000000"/>
                        </a:solidFill>
                        <a:effectLst/>
                        <a:latin typeface="Montserrat" panose="00000500000000000000" pitchFamily="2" charset="-18"/>
                      </a:endParaRPr>
                    </a:p>
                  </a:txBody>
                  <a:tcPr marL="7812" marR="7812" marT="7812"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hr-HR" sz="1100" b="1" u="none" strike="noStrike">
                          <a:effectLst/>
                          <a:latin typeface="Montserrat" panose="00000500000000000000" pitchFamily="2" charset="-18"/>
                        </a:rPr>
                        <a:t>Udio u ukupnim prihodima</a:t>
                      </a:r>
                      <a:endParaRPr lang="hr-HR" sz="1100" b="1" i="0" u="none" strike="noStrike">
                        <a:solidFill>
                          <a:srgbClr val="000000"/>
                        </a:solidFill>
                        <a:effectLst/>
                        <a:latin typeface="Montserrat" panose="00000500000000000000" pitchFamily="2" charset="-18"/>
                      </a:endParaRPr>
                    </a:p>
                  </a:txBody>
                  <a:tcPr marL="7812" marR="7812" marT="7812"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285277902"/>
                  </a:ext>
                </a:extLst>
              </a:tr>
              <a:tr h="111196">
                <a:tc>
                  <a:txBody>
                    <a:bodyPr/>
                    <a:lstStyle/>
                    <a:p>
                      <a:pPr algn="l" fontAlgn="b"/>
                      <a:r>
                        <a:rPr lang="hr-HR" sz="1100" u="none" strike="noStrike">
                          <a:effectLst/>
                          <a:latin typeface="Montserrat" panose="00000500000000000000" pitchFamily="2" charset="-18"/>
                        </a:rPr>
                        <a:t>Prihodi od poreza</a:t>
                      </a:r>
                      <a:endParaRPr lang="hr-HR" sz="1100" b="0" i="0" u="none" strike="noStrike">
                        <a:solidFill>
                          <a:srgbClr val="000000"/>
                        </a:solidFill>
                        <a:effectLst/>
                        <a:latin typeface="Montserrat" panose="00000500000000000000" pitchFamily="2" charset="-18"/>
                      </a:endParaRPr>
                    </a:p>
                  </a:txBody>
                  <a:tcPr marL="7812" marR="7812" marT="7812"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a:solidFill>
                            <a:srgbClr val="000000"/>
                          </a:solidFill>
                          <a:effectLst/>
                          <a:latin typeface="Montserrat" panose="00000500000000000000" pitchFamily="2" charset="-18"/>
                        </a:rPr>
                        <a:t>71.262.825,91</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a:solidFill>
                            <a:srgbClr val="000000"/>
                          </a:solidFill>
                          <a:effectLst/>
                          <a:latin typeface="Montserrat" panose="00000500000000000000" pitchFamily="2" charset="-18"/>
                        </a:rPr>
                        <a:t>34.830.932,07</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a:solidFill>
                            <a:srgbClr val="000000"/>
                          </a:solidFill>
                          <a:effectLst/>
                          <a:latin typeface="Montserrat" panose="00000500000000000000" pitchFamily="2" charset="-18"/>
                        </a:rPr>
                        <a:t>48.88</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a:solidFill>
                            <a:srgbClr val="000000"/>
                          </a:solidFill>
                          <a:effectLst/>
                          <a:latin typeface="Montserrat" panose="00000500000000000000" pitchFamily="2" charset="-18"/>
                        </a:rPr>
                        <a:t>50,75</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349964001"/>
                  </a:ext>
                </a:extLst>
              </a:tr>
              <a:tr h="166337">
                <a:tc>
                  <a:txBody>
                    <a:bodyPr/>
                    <a:lstStyle/>
                    <a:p>
                      <a:pPr algn="l" fontAlgn="b"/>
                      <a:r>
                        <a:rPr lang="pl-PL" sz="1000" i="1" u="none" strike="noStrike">
                          <a:effectLst/>
                          <a:latin typeface="Montserrat" panose="00000500000000000000" pitchFamily="2" charset="-18"/>
                        </a:rPr>
                        <a:t>   Porez na dohodak</a:t>
                      </a:r>
                      <a:endParaRPr lang="pl-PL" sz="1000" b="0" i="1" u="none" strike="noStrike">
                        <a:solidFill>
                          <a:srgbClr val="000000"/>
                        </a:solidFill>
                        <a:effectLst/>
                        <a:latin typeface="Montserrat" panose="00000500000000000000" pitchFamily="2" charset="-18"/>
                      </a:endParaRPr>
                    </a:p>
                  </a:txBody>
                  <a:tcPr marL="7812" marR="7812" marT="7812"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1" u="none" strike="noStrike" dirty="0">
                          <a:solidFill>
                            <a:srgbClr val="000000"/>
                          </a:solidFill>
                          <a:effectLst/>
                          <a:latin typeface="Montserrat" panose="00000500000000000000" pitchFamily="2" charset="-18"/>
                        </a:rPr>
                        <a:t>66.758.515,91</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1" u="none" strike="noStrike">
                          <a:solidFill>
                            <a:srgbClr val="000000"/>
                          </a:solidFill>
                          <a:effectLst/>
                          <a:latin typeface="Montserrat" panose="00000500000000000000" pitchFamily="2" charset="-18"/>
                        </a:rPr>
                        <a:t>32.738.261,32</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1" u="none" strike="noStrike" dirty="0">
                          <a:solidFill>
                            <a:srgbClr val="000000"/>
                          </a:solidFill>
                          <a:effectLst/>
                          <a:latin typeface="Montserrat" panose="00000500000000000000" pitchFamily="2" charset="-18"/>
                        </a:rPr>
                        <a:t>49,04</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1" u="none" strike="noStrike" dirty="0">
                          <a:solidFill>
                            <a:srgbClr val="000000"/>
                          </a:solidFill>
                          <a:effectLst/>
                          <a:latin typeface="Montserrat" panose="00000500000000000000" pitchFamily="2" charset="-18"/>
                        </a:rPr>
                        <a:t>47,70</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451802014"/>
                  </a:ext>
                </a:extLst>
              </a:tr>
              <a:tr h="98133">
                <a:tc>
                  <a:txBody>
                    <a:bodyPr/>
                    <a:lstStyle/>
                    <a:p>
                      <a:pPr algn="l" fontAlgn="b"/>
                      <a:r>
                        <a:rPr lang="hr-HR" sz="1000" i="1" u="none" strike="noStrike">
                          <a:effectLst/>
                          <a:latin typeface="Montserrat" panose="00000500000000000000" pitchFamily="2" charset="-18"/>
                        </a:rPr>
                        <a:t>   Porezi na imovinu</a:t>
                      </a:r>
                      <a:endParaRPr lang="hr-HR" sz="1000" b="0" i="1" u="none" strike="noStrike">
                        <a:solidFill>
                          <a:srgbClr val="000000"/>
                        </a:solidFill>
                        <a:effectLst/>
                        <a:latin typeface="Montserrat" panose="00000500000000000000" pitchFamily="2" charset="-18"/>
                      </a:endParaRPr>
                    </a:p>
                  </a:txBody>
                  <a:tcPr marL="7812" marR="7812" marT="7812"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1" u="none" strike="noStrike" dirty="0">
                          <a:solidFill>
                            <a:srgbClr val="000000"/>
                          </a:solidFill>
                          <a:effectLst/>
                          <a:latin typeface="Montserrat" panose="00000500000000000000" pitchFamily="2" charset="-18"/>
                        </a:rPr>
                        <a:t>4.500.800,00</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1" u="none" strike="noStrike" dirty="0">
                          <a:solidFill>
                            <a:srgbClr val="000000"/>
                          </a:solidFill>
                          <a:effectLst/>
                          <a:latin typeface="Montserrat" panose="00000500000000000000" pitchFamily="2" charset="-18"/>
                        </a:rPr>
                        <a:t>2.091.650,02</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1" u="none" strike="noStrike" dirty="0">
                          <a:solidFill>
                            <a:srgbClr val="000000"/>
                          </a:solidFill>
                          <a:effectLst/>
                          <a:latin typeface="Montserrat" panose="00000500000000000000" pitchFamily="2" charset="-18"/>
                        </a:rPr>
                        <a:t>46.47</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1" u="none" strike="noStrike" dirty="0">
                          <a:solidFill>
                            <a:srgbClr val="000000"/>
                          </a:solidFill>
                          <a:effectLst/>
                          <a:latin typeface="Montserrat" panose="00000500000000000000" pitchFamily="2" charset="-18"/>
                        </a:rPr>
                        <a:t>3,05</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587790959"/>
                  </a:ext>
                </a:extLst>
              </a:tr>
              <a:tr h="426756">
                <a:tc>
                  <a:txBody>
                    <a:bodyPr/>
                    <a:lstStyle/>
                    <a:p>
                      <a:pPr algn="l" fontAlgn="b"/>
                      <a:r>
                        <a:rPr lang="hr-HR" sz="1100" u="none" strike="noStrike">
                          <a:effectLst/>
                          <a:latin typeface="Montserrat" panose="00000500000000000000" pitchFamily="2" charset="-18"/>
                        </a:rPr>
                        <a:t>Pomoći iz inozemstva i od subjekata unutar općeg proračuna</a:t>
                      </a:r>
                      <a:endParaRPr lang="hr-HR" sz="1100" b="0" i="0" u="none" strike="noStrike">
                        <a:solidFill>
                          <a:srgbClr val="000000"/>
                        </a:solidFill>
                        <a:effectLst/>
                        <a:latin typeface="Montserrat" panose="00000500000000000000" pitchFamily="2" charset="-18"/>
                      </a:endParaRPr>
                    </a:p>
                  </a:txBody>
                  <a:tcPr marL="7812" marR="7812" marT="7812"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a:solidFill>
                            <a:srgbClr val="000000"/>
                          </a:solidFill>
                          <a:effectLst/>
                          <a:latin typeface="Montserrat" panose="00000500000000000000" pitchFamily="2" charset="-18"/>
                        </a:rPr>
                        <a:t>70.276.317,75</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dirty="0">
                          <a:solidFill>
                            <a:srgbClr val="000000"/>
                          </a:solidFill>
                          <a:effectLst/>
                          <a:latin typeface="Montserrat" panose="00000500000000000000" pitchFamily="2" charset="-18"/>
                        </a:rPr>
                        <a:t>22.977.034,98</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a:solidFill>
                            <a:srgbClr val="000000"/>
                          </a:solidFill>
                          <a:effectLst/>
                          <a:latin typeface="Montserrat" panose="00000500000000000000" pitchFamily="2" charset="-18"/>
                        </a:rPr>
                        <a:t>32,70</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a:solidFill>
                            <a:srgbClr val="000000"/>
                          </a:solidFill>
                          <a:effectLst/>
                          <a:latin typeface="Montserrat" panose="00000500000000000000" pitchFamily="2" charset="-18"/>
                        </a:rPr>
                        <a:t>33,48</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288719455"/>
                  </a:ext>
                </a:extLst>
              </a:tr>
              <a:tr h="111196">
                <a:tc>
                  <a:txBody>
                    <a:bodyPr/>
                    <a:lstStyle/>
                    <a:p>
                      <a:pPr algn="l" fontAlgn="b"/>
                      <a:r>
                        <a:rPr lang="hr-HR" sz="1100" u="none" strike="noStrike">
                          <a:effectLst/>
                          <a:latin typeface="Montserrat" panose="00000500000000000000" pitchFamily="2" charset="-18"/>
                        </a:rPr>
                        <a:t>Prihodi od imovine</a:t>
                      </a:r>
                      <a:endParaRPr lang="hr-HR" sz="1100" b="0" i="0" u="none" strike="noStrike">
                        <a:solidFill>
                          <a:srgbClr val="000000"/>
                        </a:solidFill>
                        <a:effectLst/>
                        <a:latin typeface="Montserrat" panose="00000500000000000000" pitchFamily="2" charset="-18"/>
                      </a:endParaRPr>
                    </a:p>
                  </a:txBody>
                  <a:tcPr marL="7812" marR="7812" marT="7812"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a:solidFill>
                            <a:srgbClr val="000000"/>
                          </a:solidFill>
                          <a:effectLst/>
                          <a:latin typeface="Montserrat" panose="00000500000000000000" pitchFamily="2" charset="-18"/>
                        </a:rPr>
                        <a:t>3.364.009,00</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a:solidFill>
                            <a:srgbClr val="000000"/>
                          </a:solidFill>
                          <a:effectLst/>
                          <a:latin typeface="Montserrat" panose="00000500000000000000" pitchFamily="2" charset="-18"/>
                        </a:rPr>
                        <a:t>1.200.126,43</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a:solidFill>
                            <a:srgbClr val="000000"/>
                          </a:solidFill>
                          <a:effectLst/>
                          <a:latin typeface="Montserrat" panose="00000500000000000000" pitchFamily="2" charset="-18"/>
                        </a:rPr>
                        <a:t>35,68</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a:solidFill>
                            <a:srgbClr val="000000"/>
                          </a:solidFill>
                          <a:effectLst/>
                          <a:latin typeface="Montserrat" panose="00000500000000000000" pitchFamily="2" charset="-18"/>
                        </a:rPr>
                        <a:t>11,45</a:t>
                      </a:r>
                    </a:p>
                  </a:txBody>
                  <a:tcPr marL="9525" marR="9525" marT="9525"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79310340"/>
                  </a:ext>
                </a:extLst>
              </a:tr>
              <a:tr h="441832">
                <a:tc>
                  <a:txBody>
                    <a:bodyPr/>
                    <a:lstStyle/>
                    <a:p>
                      <a:pPr algn="l" fontAlgn="b"/>
                      <a:r>
                        <a:rPr lang="hr-HR" sz="1100" u="none" strike="noStrike">
                          <a:effectLst/>
                          <a:latin typeface="Montserrat" panose="00000500000000000000" pitchFamily="2" charset="-18"/>
                        </a:rPr>
                        <a:t>Prihodi od upravnih i administrativnih pristojbi, pristojbi po posebnim propisima i naknada</a:t>
                      </a:r>
                      <a:endParaRPr lang="hr-HR" sz="1100" b="0" i="0" u="none" strike="noStrike">
                        <a:solidFill>
                          <a:srgbClr val="000000"/>
                        </a:solidFill>
                        <a:effectLst/>
                        <a:latin typeface="Montserrat" panose="00000500000000000000" pitchFamily="2" charset="-18"/>
                      </a:endParaRPr>
                    </a:p>
                  </a:txBody>
                  <a:tcPr marL="7812" marR="7812" marT="7812"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a:solidFill>
                            <a:srgbClr val="000000"/>
                          </a:solidFill>
                          <a:effectLst/>
                          <a:latin typeface="Montserrat" panose="00000500000000000000" pitchFamily="2" charset="-18"/>
                        </a:rPr>
                        <a:t>16.713.202,00</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a:solidFill>
                            <a:srgbClr val="000000"/>
                          </a:solidFill>
                          <a:effectLst/>
                          <a:latin typeface="Montserrat" panose="00000500000000000000" pitchFamily="2" charset="-18"/>
                        </a:rPr>
                        <a:t>7.855.875,95</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dirty="0">
                          <a:solidFill>
                            <a:srgbClr val="000000"/>
                          </a:solidFill>
                          <a:effectLst/>
                          <a:latin typeface="Montserrat" panose="00000500000000000000" pitchFamily="2" charset="-18"/>
                        </a:rPr>
                        <a:t>47,00</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dirty="0">
                          <a:solidFill>
                            <a:srgbClr val="000000"/>
                          </a:solidFill>
                          <a:effectLst/>
                          <a:latin typeface="Montserrat" panose="00000500000000000000" pitchFamily="2" charset="-18"/>
                        </a:rPr>
                        <a:t>1,74</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395424228"/>
                  </a:ext>
                </a:extLst>
              </a:tr>
              <a:tr h="353466">
                <a:tc>
                  <a:txBody>
                    <a:bodyPr/>
                    <a:lstStyle/>
                    <a:p>
                      <a:pPr algn="l" fontAlgn="b"/>
                      <a:r>
                        <a:rPr lang="pl-PL" sz="1100" u="none" strike="noStrike">
                          <a:effectLst/>
                          <a:latin typeface="Montserrat" panose="00000500000000000000" pitchFamily="2" charset="-18"/>
                        </a:rPr>
                        <a:t>Prihodi od prodaje proizvoda i robe te pruženih usluga, prihodi od donacija </a:t>
                      </a:r>
                      <a:endParaRPr lang="pl-PL" sz="1100" b="0" i="0" u="none" strike="noStrike">
                        <a:solidFill>
                          <a:srgbClr val="000000"/>
                        </a:solidFill>
                        <a:effectLst/>
                        <a:latin typeface="Montserrat" panose="00000500000000000000" pitchFamily="2" charset="-18"/>
                      </a:endParaRPr>
                    </a:p>
                  </a:txBody>
                  <a:tcPr marL="7812" marR="7812" marT="7812"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a:solidFill>
                            <a:srgbClr val="000000"/>
                          </a:solidFill>
                          <a:effectLst/>
                          <a:latin typeface="Montserrat" panose="00000500000000000000" pitchFamily="2" charset="-18"/>
                        </a:rPr>
                        <a:t>1.187.790,00</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a:solidFill>
                            <a:srgbClr val="000000"/>
                          </a:solidFill>
                          <a:effectLst/>
                          <a:latin typeface="Montserrat" panose="00000500000000000000" pitchFamily="2" charset="-18"/>
                        </a:rPr>
                        <a:t>617.083,29</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a:solidFill>
                            <a:srgbClr val="000000"/>
                          </a:solidFill>
                          <a:effectLst/>
                          <a:latin typeface="Montserrat" panose="00000500000000000000" pitchFamily="2" charset="-18"/>
                        </a:rPr>
                        <a:t>51,95</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a:solidFill>
                            <a:srgbClr val="000000"/>
                          </a:solidFill>
                          <a:effectLst/>
                          <a:latin typeface="Montserrat" panose="00000500000000000000" pitchFamily="2" charset="-18"/>
                        </a:rPr>
                        <a:t>0,90</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482461095"/>
                  </a:ext>
                </a:extLst>
              </a:tr>
              <a:tr h="176733">
                <a:tc>
                  <a:txBody>
                    <a:bodyPr/>
                    <a:lstStyle/>
                    <a:p>
                      <a:pPr algn="l" fontAlgn="b"/>
                      <a:r>
                        <a:rPr lang="pl-PL" sz="1100" u="none" strike="noStrike">
                          <a:effectLst/>
                          <a:latin typeface="Montserrat" panose="00000500000000000000" pitchFamily="2" charset="-18"/>
                        </a:rPr>
                        <a:t>Kazne, upravne mjere i ostali prihodi</a:t>
                      </a:r>
                      <a:endParaRPr lang="pl-PL" sz="1100" b="0" i="0" u="none" strike="noStrike">
                        <a:solidFill>
                          <a:srgbClr val="000000"/>
                        </a:solidFill>
                        <a:effectLst/>
                        <a:latin typeface="Montserrat" panose="00000500000000000000" pitchFamily="2" charset="-18"/>
                      </a:endParaRPr>
                    </a:p>
                  </a:txBody>
                  <a:tcPr marL="7812" marR="7812" marT="7812"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a:solidFill>
                            <a:srgbClr val="000000"/>
                          </a:solidFill>
                          <a:effectLst/>
                          <a:latin typeface="Montserrat" panose="00000500000000000000" pitchFamily="2" charset="-18"/>
                        </a:rPr>
                        <a:t>728.891,00</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a:solidFill>
                            <a:srgbClr val="000000"/>
                          </a:solidFill>
                          <a:effectLst/>
                          <a:latin typeface="Montserrat" panose="00000500000000000000" pitchFamily="2" charset="-18"/>
                        </a:rPr>
                        <a:t>386.777,73</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a:solidFill>
                            <a:srgbClr val="000000"/>
                          </a:solidFill>
                          <a:effectLst/>
                          <a:latin typeface="Montserrat" panose="00000500000000000000" pitchFamily="2" charset="-18"/>
                        </a:rPr>
                        <a:t>53,06</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a:solidFill>
                            <a:srgbClr val="000000"/>
                          </a:solidFill>
                          <a:effectLst/>
                          <a:latin typeface="Montserrat" panose="00000500000000000000" pitchFamily="2" charset="-18"/>
                        </a:rPr>
                        <a:t>0,56</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114267129"/>
                  </a:ext>
                </a:extLst>
              </a:tr>
              <a:tr h="265099">
                <a:tc>
                  <a:txBody>
                    <a:bodyPr/>
                    <a:lstStyle/>
                    <a:p>
                      <a:pPr algn="l" fontAlgn="b"/>
                      <a:r>
                        <a:rPr lang="pl-PL" sz="1100" u="none" strike="noStrike">
                          <a:effectLst/>
                          <a:latin typeface="Montserrat" panose="00000500000000000000" pitchFamily="2" charset="-18"/>
                        </a:rPr>
                        <a:t>Prihodi od prodaje nefinancijske imovine</a:t>
                      </a:r>
                      <a:endParaRPr lang="pl-PL" sz="1100" b="0" i="0" u="none" strike="noStrike">
                        <a:solidFill>
                          <a:srgbClr val="000000"/>
                        </a:solidFill>
                        <a:effectLst/>
                        <a:latin typeface="Montserrat" panose="00000500000000000000" pitchFamily="2" charset="-18"/>
                      </a:endParaRPr>
                    </a:p>
                  </a:txBody>
                  <a:tcPr marL="7812" marR="7812" marT="7812"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a:solidFill>
                            <a:srgbClr val="000000"/>
                          </a:solidFill>
                          <a:effectLst/>
                          <a:latin typeface="Montserrat" panose="00000500000000000000" pitchFamily="2" charset="-18"/>
                        </a:rPr>
                        <a:t>12.533.185,00</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ctr"/>
                      <a:r>
                        <a:rPr lang="hr-HR" sz="1100" b="0" i="0" u="none" strike="noStrike" dirty="0">
                          <a:solidFill>
                            <a:srgbClr val="000000"/>
                          </a:solidFill>
                          <a:effectLst/>
                          <a:latin typeface="Montserrat" panose="00000500000000000000" pitchFamily="2" charset="-18"/>
                        </a:rPr>
                        <a:t>769.517,68</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a:solidFill>
                            <a:srgbClr val="000000"/>
                          </a:solidFill>
                          <a:effectLst/>
                          <a:latin typeface="Montserrat" panose="00000500000000000000" pitchFamily="2" charset="-18"/>
                        </a:rPr>
                        <a:t>6,14</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0" i="0" u="none" strike="noStrike">
                          <a:solidFill>
                            <a:srgbClr val="000000"/>
                          </a:solidFill>
                          <a:effectLst/>
                          <a:latin typeface="Montserrat" panose="00000500000000000000" pitchFamily="2" charset="-18"/>
                        </a:rPr>
                        <a:t>1,12</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54861095"/>
                  </a:ext>
                </a:extLst>
              </a:tr>
              <a:tr h="166337">
                <a:tc>
                  <a:txBody>
                    <a:bodyPr/>
                    <a:lstStyle/>
                    <a:p>
                      <a:pPr algn="l" fontAlgn="b"/>
                      <a:r>
                        <a:rPr lang="hr-HR" sz="1100" b="1" u="none" strike="noStrike">
                          <a:effectLst/>
                          <a:latin typeface="Montserrat" panose="00000500000000000000" pitchFamily="2" charset="-18"/>
                        </a:rPr>
                        <a:t>Ukupno ostvareni prihodi/primici</a:t>
                      </a:r>
                      <a:endParaRPr lang="hr-HR" sz="1100" b="1" i="0" u="none" strike="noStrike">
                        <a:solidFill>
                          <a:srgbClr val="000000"/>
                        </a:solidFill>
                        <a:effectLst/>
                        <a:latin typeface="Montserrat" panose="00000500000000000000" pitchFamily="2" charset="-18"/>
                      </a:endParaRPr>
                    </a:p>
                  </a:txBody>
                  <a:tcPr marL="7812" marR="7812" marT="7812" marB="0" anchor="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1" i="0" u="none" strike="noStrike">
                          <a:solidFill>
                            <a:srgbClr val="000000"/>
                          </a:solidFill>
                          <a:effectLst/>
                          <a:latin typeface="Montserrat" panose="00000500000000000000" pitchFamily="2" charset="-18"/>
                        </a:rPr>
                        <a:t>176.066.220,66</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1" i="0" u="none" strike="noStrike" dirty="0">
                          <a:solidFill>
                            <a:srgbClr val="000000"/>
                          </a:solidFill>
                          <a:effectLst/>
                          <a:latin typeface="Montserrat" panose="00000500000000000000" pitchFamily="2" charset="-18"/>
                        </a:rPr>
                        <a:t>68.637.348,13</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1" i="0" u="none" strike="noStrike">
                          <a:solidFill>
                            <a:srgbClr val="000000"/>
                          </a:solidFill>
                          <a:effectLst/>
                          <a:latin typeface="Montserrat" panose="00000500000000000000" pitchFamily="2" charset="-18"/>
                        </a:rPr>
                        <a:t>38,98</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r" fontAlgn="b"/>
                      <a:r>
                        <a:rPr lang="hr-HR" sz="1100" b="1" i="0" u="none" strike="noStrike" dirty="0">
                          <a:solidFill>
                            <a:srgbClr val="000000"/>
                          </a:solidFill>
                          <a:effectLst/>
                          <a:latin typeface="Montserrat" panose="00000500000000000000" pitchFamily="2" charset="-18"/>
                        </a:rPr>
                        <a:t>100,00</a:t>
                      </a:r>
                    </a:p>
                  </a:txBody>
                  <a:tcPr marL="9525" marR="9525" marT="9525" marB="0"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348084844"/>
                  </a:ext>
                </a:extLst>
              </a:tr>
            </a:tbl>
          </a:graphicData>
        </a:graphic>
      </p:graphicFrame>
      <p:sp>
        <p:nvSpPr>
          <p:cNvPr id="6" name="TekstniOkvir 5">
            <a:extLst>
              <a:ext uri="{FF2B5EF4-FFF2-40B4-BE49-F238E27FC236}">
                <a16:creationId xmlns:a16="http://schemas.microsoft.com/office/drawing/2014/main" id="{3CC7D107-F475-0437-10BC-A75893C3A5A3}"/>
              </a:ext>
            </a:extLst>
          </p:cNvPr>
          <p:cNvSpPr txBox="1"/>
          <p:nvPr/>
        </p:nvSpPr>
        <p:spPr>
          <a:xfrm>
            <a:off x="587229" y="6211669"/>
            <a:ext cx="10579509" cy="584775"/>
          </a:xfrm>
          <a:prstGeom prst="rect">
            <a:avLst/>
          </a:prstGeom>
          <a:noFill/>
        </p:spPr>
        <p:txBody>
          <a:bodyPr wrap="square" rtlCol="0">
            <a:spAutoFit/>
          </a:bodyPr>
          <a:lstStyle/>
          <a:p>
            <a:r>
              <a:rPr lang="hr-HR" sz="1600" b="1">
                <a:solidFill>
                  <a:schemeClr val="bg1"/>
                </a:solidFill>
                <a:latin typeface="Montserrat" panose="00000500000000000000" pitchFamily="2" charset="-18"/>
              </a:rPr>
              <a:t>Najznačajniji udio u ukupnim prihodima imaju prihodi od poreza te pomoći iz inozemstva i od subjekata općeg proračuna</a:t>
            </a:r>
          </a:p>
        </p:txBody>
      </p:sp>
      <p:sp>
        <p:nvSpPr>
          <p:cNvPr id="7" name="Strelica: desno 6">
            <a:extLst>
              <a:ext uri="{FF2B5EF4-FFF2-40B4-BE49-F238E27FC236}">
                <a16:creationId xmlns:a16="http://schemas.microsoft.com/office/drawing/2014/main" id="{AFDD86E1-FB48-824E-B067-1871F5809B69}"/>
              </a:ext>
            </a:extLst>
          </p:cNvPr>
          <p:cNvSpPr/>
          <p:nvPr/>
        </p:nvSpPr>
        <p:spPr>
          <a:xfrm>
            <a:off x="98324" y="6149701"/>
            <a:ext cx="48890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2334906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B52835-B9E6-36F5-D31C-3DEB395E4895}"/>
              </a:ext>
            </a:extLst>
          </p:cNvPr>
          <p:cNvPicPr>
            <a:picLocks noChangeAspect="1"/>
          </p:cNvPicPr>
          <p:nvPr/>
        </p:nvPicPr>
        <p:blipFill>
          <a:blip r:embed="rId2"/>
          <a:stretch>
            <a:fillRect/>
          </a:stretch>
        </p:blipFill>
        <p:spPr>
          <a:xfrm>
            <a:off x="-88642" y="26066"/>
            <a:ext cx="12369284" cy="6956854"/>
          </a:xfrm>
          <a:prstGeom prst="rect">
            <a:avLst/>
          </a:prstGeom>
        </p:spPr>
      </p:pic>
      <p:sp>
        <p:nvSpPr>
          <p:cNvPr id="2" name="TekstniOkvir 1">
            <a:extLst>
              <a:ext uri="{FF2B5EF4-FFF2-40B4-BE49-F238E27FC236}">
                <a16:creationId xmlns:a16="http://schemas.microsoft.com/office/drawing/2014/main" id="{1D0B6310-3559-26D7-BBF6-4245847B7207}"/>
              </a:ext>
            </a:extLst>
          </p:cNvPr>
          <p:cNvSpPr txBox="1"/>
          <p:nvPr/>
        </p:nvSpPr>
        <p:spPr>
          <a:xfrm>
            <a:off x="436229" y="566893"/>
            <a:ext cx="9605080" cy="369332"/>
          </a:xfrm>
          <a:prstGeom prst="rect">
            <a:avLst/>
          </a:prstGeom>
          <a:noFill/>
        </p:spPr>
        <p:txBody>
          <a:bodyPr wrap="square" rtlCol="0">
            <a:spAutoFit/>
          </a:bodyPr>
          <a:lstStyle/>
          <a:p>
            <a:r>
              <a:rPr lang="hr-HR" b="1">
                <a:solidFill>
                  <a:schemeClr val="accent5">
                    <a:lumMod val="75000"/>
                  </a:schemeClr>
                </a:solidFill>
                <a:latin typeface="Montserrat" panose="00000500000000000000" pitchFamily="2" charset="-18"/>
              </a:rPr>
              <a:t>OSTVARENI PRIHODI I PRIMICI – po izvorima financiranja</a:t>
            </a:r>
          </a:p>
        </p:txBody>
      </p:sp>
      <p:graphicFrame>
        <p:nvGraphicFramePr>
          <p:cNvPr id="10" name="Grafikon 9">
            <a:extLst>
              <a:ext uri="{FF2B5EF4-FFF2-40B4-BE49-F238E27FC236}">
                <a16:creationId xmlns:a16="http://schemas.microsoft.com/office/drawing/2014/main" id="{418D15CA-63F9-BBE4-AE5C-A4CB9C1E9CEE}"/>
              </a:ext>
            </a:extLst>
          </p:cNvPr>
          <p:cNvGraphicFramePr>
            <a:graphicFrameLocks/>
          </p:cNvGraphicFramePr>
          <p:nvPr/>
        </p:nvGraphicFramePr>
        <p:xfrm>
          <a:off x="3665990" y="2751589"/>
          <a:ext cx="4018326" cy="1954636"/>
        </p:xfrm>
        <a:graphic>
          <a:graphicData uri="http://schemas.openxmlformats.org/drawingml/2006/chart">
            <c:chart xmlns:c="http://schemas.openxmlformats.org/drawingml/2006/chart" xmlns:r="http://schemas.openxmlformats.org/officeDocument/2006/relationships" r:id="rId3"/>
          </a:graphicData>
        </a:graphic>
      </p:graphicFrame>
      <p:sp>
        <p:nvSpPr>
          <p:cNvPr id="6" name="TekstniOkvir 5">
            <a:extLst>
              <a:ext uri="{FF2B5EF4-FFF2-40B4-BE49-F238E27FC236}">
                <a16:creationId xmlns:a16="http://schemas.microsoft.com/office/drawing/2014/main" id="{3CC7D107-F475-0437-10BC-A75893C3A5A3}"/>
              </a:ext>
            </a:extLst>
          </p:cNvPr>
          <p:cNvSpPr txBox="1"/>
          <p:nvPr/>
        </p:nvSpPr>
        <p:spPr>
          <a:xfrm>
            <a:off x="587229" y="6211669"/>
            <a:ext cx="10579509" cy="338554"/>
          </a:xfrm>
          <a:prstGeom prst="rect">
            <a:avLst/>
          </a:prstGeom>
          <a:noFill/>
        </p:spPr>
        <p:txBody>
          <a:bodyPr wrap="square" rtlCol="0">
            <a:spAutoFit/>
          </a:bodyPr>
          <a:lstStyle/>
          <a:p>
            <a:endParaRPr lang="hr-HR" sz="1600" b="1">
              <a:solidFill>
                <a:schemeClr val="bg1"/>
              </a:solidFill>
              <a:latin typeface="Montserrat" panose="00000500000000000000" pitchFamily="2" charset="-18"/>
            </a:endParaRPr>
          </a:p>
        </p:txBody>
      </p:sp>
      <p:sp>
        <p:nvSpPr>
          <p:cNvPr id="8" name="Strelica: desno 7">
            <a:extLst>
              <a:ext uri="{FF2B5EF4-FFF2-40B4-BE49-F238E27FC236}">
                <a16:creationId xmlns:a16="http://schemas.microsoft.com/office/drawing/2014/main" id="{56971C0C-6C4E-1B9B-78A3-3AACCCFE4993}"/>
              </a:ext>
            </a:extLst>
          </p:cNvPr>
          <p:cNvSpPr/>
          <p:nvPr/>
        </p:nvSpPr>
        <p:spPr>
          <a:xfrm>
            <a:off x="436229" y="5259896"/>
            <a:ext cx="578840" cy="693291"/>
          </a:xfrm>
          <a:prstGeom prst="rightArrow">
            <a:avLst>
              <a:gd name="adj1" fmla="val 50000"/>
              <a:gd name="adj2" fmla="val 485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9" name="Pravokutnik: zaobljeni kutovi 8">
            <a:extLst>
              <a:ext uri="{FF2B5EF4-FFF2-40B4-BE49-F238E27FC236}">
                <a16:creationId xmlns:a16="http://schemas.microsoft.com/office/drawing/2014/main" id="{A9692452-2CE2-6F36-9378-B890D393F83A}"/>
              </a:ext>
            </a:extLst>
          </p:cNvPr>
          <p:cNvSpPr/>
          <p:nvPr/>
        </p:nvSpPr>
        <p:spPr>
          <a:xfrm>
            <a:off x="587229" y="4706225"/>
            <a:ext cx="8313491" cy="21257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hr-HR" sz="1400" dirty="0">
                <a:solidFill>
                  <a:schemeClr val="bg1"/>
                </a:solidFill>
                <a:latin typeface="Montserrat" panose="00000500000000000000" pitchFamily="2" charset="-18"/>
              </a:rPr>
              <a:t>U okviru općih prihoda i primitaka značajan je rast poreza na dohodak koji je vezan za rast broja zaposlenih, rast plaća u javnom i privatnom sektoru te gospodarskog rasta i razvoja na području grada Osijeka.</a:t>
            </a:r>
          </a:p>
          <a:p>
            <a:pPr marL="285750" indent="-285750">
              <a:buFont typeface="Arial" panose="020B0604020202020204" pitchFamily="34" charset="0"/>
              <a:buChar char="•"/>
            </a:pPr>
            <a:r>
              <a:rPr lang="pl-PL" sz="1400" dirty="0">
                <a:solidFill>
                  <a:schemeClr val="bg1"/>
                </a:solidFill>
                <a:latin typeface="Montserrat" panose="00000500000000000000" pitchFamily="2" charset="-18"/>
              </a:rPr>
              <a:t>Financijski najznačajnije pomoći Gradu odnose se na Fiskalnu održivost Dječjeg vrtića Osijek, završnu doznaku sredstava za projekt uređenje Kulturnog centra, pomoći Županijske uprave za ceste za održavanje nerazvrstanih cesta, pomoći izravnanja za decentraliziranu funkciju vatrogastva te osnovnog školstva. </a:t>
            </a:r>
            <a:endParaRPr lang="hr-HR" sz="1400" dirty="0">
              <a:solidFill>
                <a:schemeClr val="bg1"/>
              </a:solidFill>
              <a:latin typeface="Montserrat" panose="00000500000000000000" pitchFamily="2" charset="-18"/>
            </a:endParaRPr>
          </a:p>
          <a:p>
            <a:endParaRPr lang="hr-HR" sz="1400" dirty="0">
              <a:solidFill>
                <a:srgbClr val="FFFF00"/>
              </a:solidFill>
              <a:latin typeface="Montserrat" panose="00000500000000000000" pitchFamily="2" charset="-18"/>
            </a:endParaRPr>
          </a:p>
        </p:txBody>
      </p:sp>
      <p:graphicFrame>
        <p:nvGraphicFramePr>
          <p:cNvPr id="3" name="Grafikon 2">
            <a:extLst>
              <a:ext uri="{FF2B5EF4-FFF2-40B4-BE49-F238E27FC236}">
                <a16:creationId xmlns:a16="http://schemas.microsoft.com/office/drawing/2014/main" id="{6324D0B7-3629-41DC-BC5B-74E2B73953DF}"/>
              </a:ext>
            </a:extLst>
          </p:cNvPr>
          <p:cNvGraphicFramePr>
            <a:graphicFrameLocks/>
          </p:cNvGraphicFramePr>
          <p:nvPr>
            <p:extLst>
              <p:ext uri="{D42A27DB-BD31-4B8C-83A1-F6EECF244321}">
                <p14:modId xmlns:p14="http://schemas.microsoft.com/office/powerpoint/2010/main" val="1191205820"/>
              </p:ext>
            </p:extLst>
          </p:nvPr>
        </p:nvGraphicFramePr>
        <p:xfrm>
          <a:off x="1623701" y="936226"/>
          <a:ext cx="7477436" cy="36593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Grafikon 4">
            <a:extLst>
              <a:ext uri="{FF2B5EF4-FFF2-40B4-BE49-F238E27FC236}">
                <a16:creationId xmlns:a16="http://schemas.microsoft.com/office/drawing/2014/main" id="{6324D0B7-3629-41DC-BC5B-74E2B73953DF}"/>
              </a:ext>
            </a:extLst>
          </p:cNvPr>
          <p:cNvGraphicFramePr>
            <a:graphicFrameLocks/>
          </p:cNvGraphicFramePr>
          <p:nvPr>
            <p:extLst>
              <p:ext uri="{D42A27DB-BD31-4B8C-83A1-F6EECF244321}">
                <p14:modId xmlns:p14="http://schemas.microsoft.com/office/powerpoint/2010/main" val="2726748650"/>
              </p:ext>
            </p:extLst>
          </p:nvPr>
        </p:nvGraphicFramePr>
        <p:xfrm>
          <a:off x="2286001" y="1217935"/>
          <a:ext cx="6614720" cy="391842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524464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BB4E64C075144A97774078E840ADA8" ma:contentTypeVersion="18" ma:contentTypeDescription="Create a new document." ma:contentTypeScope="" ma:versionID="91541d6480aa694e1a685862b6fbaeca">
  <xsd:schema xmlns:xsd="http://www.w3.org/2001/XMLSchema" xmlns:xs="http://www.w3.org/2001/XMLSchema" xmlns:p="http://schemas.microsoft.com/office/2006/metadata/properties" xmlns:ns2="8f68a5de-f7da-44ea-a0a6-768bc904f3ae" xmlns:ns3="6d61b630-1d91-40ab-8e9b-8e9455b049fe" targetNamespace="http://schemas.microsoft.com/office/2006/metadata/properties" ma:root="true" ma:fieldsID="8d8640488a3f4e04f4e0ba6c036ec587" ns2:_="" ns3:_="">
    <xsd:import namespace="8f68a5de-f7da-44ea-a0a6-768bc904f3ae"/>
    <xsd:import namespace="6d61b630-1d91-40ab-8e9b-8e9455b049f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2:TaxCatchAll" minOccurs="0"/>
                <xsd:element ref="ns3:MediaServiceObjectDetectorVersion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68a5de-f7da-44ea-a0a6-768bc904f3a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7eb9d07a-0eb7-404f-944d-87860595fc45}" ma:internalName="TaxCatchAll" ma:showField="CatchAllData" ma:web="8f68a5de-f7da-44ea-a0a6-768bc904f3a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d61b630-1d91-40ab-8e9b-8e9455b049f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a674b04e-36ac-4328-96f0-c50880d9691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d61b630-1d91-40ab-8e9b-8e9455b049fe">
      <Terms xmlns="http://schemas.microsoft.com/office/infopath/2007/PartnerControls"/>
    </lcf76f155ced4ddcb4097134ff3c332f>
    <TaxCatchAll xmlns="8f68a5de-f7da-44ea-a0a6-768bc904f3a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E78EE7-754C-4D97-AF13-7068A5B66D05}">
  <ds:schemaRefs>
    <ds:schemaRef ds:uri="6d61b630-1d91-40ab-8e9b-8e9455b049fe"/>
    <ds:schemaRef ds:uri="8f68a5de-f7da-44ea-a0a6-768bc904f3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EA1AC19-487C-43C3-BE9D-967B39D785D6}">
  <ds:schemaRefs>
    <ds:schemaRef ds:uri="6d61b630-1d91-40ab-8e9b-8e9455b049fe"/>
    <ds:schemaRef ds:uri="8f68a5de-f7da-44ea-a0a6-768bc904f3a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F0F9CB2-D394-4638-AF6E-F9710DDEAD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1242</Words>
  <Application>Microsoft Office PowerPoint</Application>
  <PresentationFormat>Široki zaslon</PresentationFormat>
  <Paragraphs>205</Paragraphs>
  <Slides>14</Slides>
  <Notes>0</Notes>
  <HiddenSlides>0</HiddenSlides>
  <MMClips>0</MMClips>
  <ScaleCrop>false</ScaleCrop>
  <HeadingPairs>
    <vt:vector size="6" baseType="variant">
      <vt:variant>
        <vt:lpstr>Korišteni fontovi</vt:lpstr>
      </vt:variant>
      <vt:variant>
        <vt:i4>6</vt:i4>
      </vt:variant>
      <vt:variant>
        <vt:lpstr>Tema</vt:lpstr>
      </vt:variant>
      <vt:variant>
        <vt:i4>1</vt:i4>
      </vt:variant>
      <vt:variant>
        <vt:lpstr>Naslovi slajdova</vt:lpstr>
      </vt:variant>
      <vt:variant>
        <vt:i4>14</vt:i4>
      </vt:variant>
    </vt:vector>
  </HeadingPairs>
  <TitlesOfParts>
    <vt:vector size="21" baseType="lpstr">
      <vt:lpstr>Arial</vt:lpstr>
      <vt:lpstr>Calibri</vt:lpstr>
      <vt:lpstr>Calibri Light</vt:lpstr>
      <vt:lpstr>Courier New</vt:lpstr>
      <vt:lpstr>Montserrat</vt:lpstr>
      <vt:lpstr>Times New Roman</vt:lpstr>
      <vt:lpstr>Office Theme</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 Vinkovic</dc:creator>
  <cp:lastModifiedBy>Anita Andrić</cp:lastModifiedBy>
  <cp:revision>1</cp:revision>
  <dcterms:created xsi:type="dcterms:W3CDTF">2023-03-21T14:01:40Z</dcterms:created>
  <dcterms:modified xsi:type="dcterms:W3CDTF">2025-10-29T08:53:49Z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0x01010056BB4E64C075144A97774078E840ADA8</vt:lpwstr>
  </property>
  <property fmtid="{D5CDD505-2E9C-101B-9397-08002B2CF9AE}" pid="3" name="MediaServiceImageTags">
    <vt:lpwstr/>
  </property>
</Properties>
</file>