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59" r:id="rId7"/>
    <p:sldId id="260" r:id="rId8"/>
    <p:sldId id="272" r:id="rId9"/>
    <p:sldId id="265" r:id="rId10"/>
    <p:sldId id="262" r:id="rId11"/>
    <p:sldId id="268" r:id="rId12"/>
    <p:sldId id="270" r:id="rId13"/>
  </p:sldIdLst>
  <p:sldSz cx="12192000" cy="6858000"/>
  <p:notesSz cx="6858000" cy="9144000"/>
  <p:defaultTextStyle>
    <a:defPPr>
      <a:defRPr lang="en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6BC0"/>
    <a:srgbClr val="DAE3F3"/>
    <a:srgbClr val="CCECFF"/>
    <a:srgbClr val="004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ijetli stil 2 - Isticanj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rednji stil 4 - Isticanj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12" d="100"/>
          <a:sy n="112" d="100"/>
        </p:scale>
        <p:origin x="51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Crnković" userId="56356317-2087-452b-982a-e8e387ab59e1" providerId="ADAL" clId="{19A9B651-C97C-4B5A-BEE8-0AFDD59E70C0}"/>
    <pc:docChg chg="modSld">
      <pc:chgData name="Andrea Crnković" userId="56356317-2087-452b-982a-e8e387ab59e1" providerId="ADAL" clId="{19A9B651-C97C-4B5A-BEE8-0AFDD59E70C0}" dt="2025-11-25T07:25:03.955" v="258" actId="20577"/>
      <pc:docMkLst>
        <pc:docMk/>
      </pc:docMkLst>
      <pc:sldChg chg="modSp mod">
        <pc:chgData name="Andrea Crnković" userId="56356317-2087-452b-982a-e8e387ab59e1" providerId="ADAL" clId="{19A9B651-C97C-4B5A-BEE8-0AFDD59E70C0}" dt="2025-11-25T07:25:03.955" v="258" actId="20577"/>
        <pc:sldMkLst>
          <pc:docMk/>
          <pc:sldMk cId="2982849108" sldId="260"/>
        </pc:sldMkLst>
        <pc:spChg chg="mod">
          <ac:chgData name="Andrea Crnković" userId="56356317-2087-452b-982a-e8e387ab59e1" providerId="ADAL" clId="{19A9B651-C97C-4B5A-BEE8-0AFDD59E70C0}" dt="2025-11-25T07:25:03.955" v="258" actId="20577"/>
          <ac:spMkLst>
            <pc:docMk/>
            <pc:sldMk cId="2982849108" sldId="260"/>
            <ac:spMk id="3" creationId="{2265F3C5-6D66-6BED-F8ED-25628B17444B}"/>
          </ac:spMkLst>
        </pc:spChg>
      </pc:sldChg>
    </pc:docChg>
  </pc:docChgLst>
  <pc:docChgLst>
    <pc:chgData name="Jasna Delija" userId="42cf7065-4aac-4e05-a490-444d19b24569" providerId="ADAL" clId="{44EAFC28-9324-4041-9665-6CDB566B6A48}"/>
    <pc:docChg chg="custSel modSld">
      <pc:chgData name="Jasna Delija" userId="42cf7065-4aac-4e05-a490-444d19b24569" providerId="ADAL" clId="{44EAFC28-9324-4041-9665-6CDB566B6A48}" dt="2025-11-24T08:15:17.456" v="898" actId="13926"/>
      <pc:docMkLst>
        <pc:docMk/>
      </pc:docMkLst>
      <pc:sldChg chg="modSp mod">
        <pc:chgData name="Jasna Delija" userId="42cf7065-4aac-4e05-a490-444d19b24569" providerId="ADAL" clId="{44EAFC28-9324-4041-9665-6CDB566B6A48}" dt="2025-11-24T08:11:58.815" v="897" actId="20577"/>
        <pc:sldMkLst>
          <pc:docMk/>
          <pc:sldMk cId="3065717341" sldId="256"/>
        </pc:sldMkLst>
        <pc:spChg chg="mod">
          <ac:chgData name="Jasna Delija" userId="42cf7065-4aac-4e05-a490-444d19b24569" providerId="ADAL" clId="{44EAFC28-9324-4041-9665-6CDB566B6A48}" dt="2025-11-24T08:11:58.815" v="897" actId="20577"/>
          <ac:spMkLst>
            <pc:docMk/>
            <pc:sldMk cId="3065717341" sldId="256"/>
            <ac:spMk id="3" creationId="{D3FAE861-246C-40DC-3418-9E6DFDE80DFC}"/>
          </ac:spMkLst>
        </pc:spChg>
        <pc:spChg chg="mod">
          <ac:chgData name="Jasna Delija" userId="42cf7065-4aac-4e05-a490-444d19b24569" providerId="ADAL" clId="{44EAFC28-9324-4041-9665-6CDB566B6A48}" dt="2025-11-12T10:56:35.219" v="0" actId="20577"/>
          <ac:spMkLst>
            <pc:docMk/>
            <pc:sldMk cId="3065717341" sldId="256"/>
            <ac:spMk id="8" creationId="{FA13BA7C-2664-75E6-E7FD-25880E4E888A}"/>
          </ac:spMkLst>
        </pc:spChg>
      </pc:sldChg>
      <pc:sldChg chg="modSp mod">
        <pc:chgData name="Jasna Delija" userId="42cf7065-4aac-4e05-a490-444d19b24569" providerId="ADAL" clId="{44EAFC28-9324-4041-9665-6CDB566B6A48}" dt="2025-11-24T08:01:35.841" v="882" actId="13926"/>
        <pc:sldMkLst>
          <pc:docMk/>
          <pc:sldMk cId="1533232375" sldId="259"/>
        </pc:sldMkLst>
        <pc:spChg chg="mod">
          <ac:chgData name="Jasna Delija" userId="42cf7065-4aac-4e05-a490-444d19b24569" providerId="ADAL" clId="{44EAFC28-9324-4041-9665-6CDB566B6A48}" dt="2025-11-24T08:01:35.841" v="882" actId="13926"/>
          <ac:spMkLst>
            <pc:docMk/>
            <pc:sldMk cId="1533232375" sldId="259"/>
            <ac:spMk id="3" creationId="{2265F3C5-6D66-6BED-F8ED-25628B17444B}"/>
          </ac:spMkLst>
        </pc:spChg>
      </pc:sldChg>
      <pc:sldChg chg="modSp mod">
        <pc:chgData name="Jasna Delija" userId="42cf7065-4aac-4e05-a490-444d19b24569" providerId="ADAL" clId="{44EAFC28-9324-4041-9665-6CDB566B6A48}" dt="2025-11-24T08:15:17.456" v="898" actId="13926"/>
        <pc:sldMkLst>
          <pc:docMk/>
          <pc:sldMk cId="2982849108" sldId="260"/>
        </pc:sldMkLst>
        <pc:spChg chg="mod">
          <ac:chgData name="Jasna Delija" userId="42cf7065-4aac-4e05-a490-444d19b24569" providerId="ADAL" clId="{44EAFC28-9324-4041-9665-6CDB566B6A48}" dt="2025-11-12T11:00:12.875" v="44" actId="20577"/>
          <ac:spMkLst>
            <pc:docMk/>
            <pc:sldMk cId="2982849108" sldId="260"/>
            <ac:spMk id="2" creationId="{1D0B6310-3559-26D7-BBF6-4245847B7207}"/>
          </ac:spMkLst>
        </pc:spChg>
        <pc:spChg chg="mod">
          <ac:chgData name="Jasna Delija" userId="42cf7065-4aac-4e05-a490-444d19b24569" providerId="ADAL" clId="{44EAFC28-9324-4041-9665-6CDB566B6A48}" dt="2025-11-24T08:15:17.456" v="898" actId="13926"/>
          <ac:spMkLst>
            <pc:docMk/>
            <pc:sldMk cId="2982849108" sldId="260"/>
            <ac:spMk id="3" creationId="{2265F3C5-6D66-6BED-F8ED-25628B17444B}"/>
          </ac:spMkLst>
        </pc:spChg>
      </pc:sldChg>
      <pc:sldChg chg="modSp mod">
        <pc:chgData name="Jasna Delija" userId="42cf7065-4aac-4e05-a490-444d19b24569" providerId="ADAL" clId="{44EAFC28-9324-4041-9665-6CDB566B6A48}" dt="2025-11-14T09:02:48.665" v="874" actId="1076"/>
        <pc:sldMkLst>
          <pc:docMk/>
          <pc:sldMk cId="3081262649" sldId="262"/>
        </pc:sldMkLst>
        <pc:graphicFrameChg chg="mod modGraphic">
          <ac:chgData name="Jasna Delija" userId="42cf7065-4aac-4e05-a490-444d19b24569" providerId="ADAL" clId="{44EAFC28-9324-4041-9665-6CDB566B6A48}" dt="2025-11-14T09:02:47.324" v="873" actId="20577"/>
          <ac:graphicFrameMkLst>
            <pc:docMk/>
            <pc:sldMk cId="3081262649" sldId="262"/>
            <ac:graphicFrameMk id="7" creationId="{F6C10BBA-11AD-C226-9A8C-CA010A92326B}"/>
          </ac:graphicFrameMkLst>
        </pc:graphicFrameChg>
        <pc:picChg chg="mod">
          <ac:chgData name="Jasna Delija" userId="42cf7065-4aac-4e05-a490-444d19b24569" providerId="ADAL" clId="{44EAFC28-9324-4041-9665-6CDB566B6A48}" dt="2025-11-14T09:02:48.665" v="874" actId="1076"/>
          <ac:picMkLst>
            <pc:docMk/>
            <pc:sldMk cId="3081262649" sldId="262"/>
            <ac:picMk id="4" creationId="{7AB52835-B9E6-36F5-D31C-3DEB395E4895}"/>
          </ac:picMkLst>
        </pc:picChg>
      </pc:sldChg>
      <pc:sldChg chg="addSp delSp modSp mod">
        <pc:chgData name="Jasna Delija" userId="42cf7065-4aac-4e05-a490-444d19b24569" providerId="ADAL" clId="{44EAFC28-9324-4041-9665-6CDB566B6A48}" dt="2025-11-14T07:47:53.168" v="280" actId="14100"/>
        <pc:sldMkLst>
          <pc:docMk/>
          <pc:sldMk cId="993552463" sldId="265"/>
        </pc:sldMkLst>
        <pc:graphicFrameChg chg="add mod">
          <ac:chgData name="Jasna Delija" userId="42cf7065-4aac-4e05-a490-444d19b24569" providerId="ADAL" clId="{44EAFC28-9324-4041-9665-6CDB566B6A48}" dt="2025-11-14T07:47:53.168" v="280" actId="14100"/>
          <ac:graphicFrameMkLst>
            <pc:docMk/>
            <pc:sldMk cId="993552463" sldId="265"/>
            <ac:graphicFrameMk id="5" creationId="{8706D261-9587-4B7D-BBBD-36B5C69AFA5F}"/>
          </ac:graphicFrameMkLst>
        </pc:graphicFrameChg>
      </pc:sldChg>
      <pc:sldChg chg="addSp modSp mod">
        <pc:chgData name="Jasna Delija" userId="42cf7065-4aac-4e05-a490-444d19b24569" providerId="ADAL" clId="{44EAFC28-9324-4041-9665-6CDB566B6A48}" dt="2025-11-14T09:08:18.655" v="881" actId="14100"/>
        <pc:sldMkLst>
          <pc:docMk/>
          <pc:sldMk cId="206119950" sldId="268"/>
        </pc:sldMkLst>
        <pc:graphicFrameChg chg="add mod">
          <ac:chgData name="Jasna Delija" userId="42cf7065-4aac-4e05-a490-444d19b24569" providerId="ADAL" clId="{44EAFC28-9324-4041-9665-6CDB566B6A48}" dt="2025-11-14T09:08:18.655" v="881" actId="14100"/>
          <ac:graphicFrameMkLst>
            <pc:docMk/>
            <pc:sldMk cId="206119950" sldId="268"/>
            <ac:graphicFrameMk id="2" creationId="{F1511898-8221-41EF-BF92-23FE725AEE66}"/>
          </ac:graphicFrameMkLst>
        </pc:graphicFrameChg>
        <pc:graphicFrameChg chg="mod">
          <ac:chgData name="Jasna Delija" userId="42cf7065-4aac-4e05-a490-444d19b24569" providerId="ADAL" clId="{44EAFC28-9324-4041-9665-6CDB566B6A48}" dt="2025-11-14T09:08:00.827" v="875"/>
          <ac:graphicFrameMkLst>
            <pc:docMk/>
            <pc:sldMk cId="206119950" sldId="268"/>
            <ac:graphicFrameMk id="5" creationId="{E46CD154-B4A6-AB5D-0E2C-D67050847EE8}"/>
          </ac:graphicFrameMkLst>
        </pc:graphicFrameChg>
      </pc:sldChg>
      <pc:sldChg chg="modSp mod">
        <pc:chgData name="Jasna Delija" userId="42cf7065-4aac-4e05-a490-444d19b24569" providerId="ADAL" clId="{44EAFC28-9324-4041-9665-6CDB566B6A48}" dt="2025-11-14T07:36:05.786" v="272" actId="20577"/>
        <pc:sldMkLst>
          <pc:docMk/>
          <pc:sldMk cId="4136932271" sldId="272"/>
        </pc:sldMkLst>
        <pc:graphicFrameChg chg="mod modGraphic">
          <ac:chgData name="Jasna Delija" userId="42cf7065-4aac-4e05-a490-444d19b24569" providerId="ADAL" clId="{44EAFC28-9324-4041-9665-6CDB566B6A48}" dt="2025-11-14T07:36:05.786" v="272" actId="20577"/>
          <ac:graphicFrameMkLst>
            <pc:docMk/>
            <pc:sldMk cId="4136932271" sldId="272"/>
            <ac:graphicFrameMk id="10" creationId="{5C088D6E-C953-B443-F5E3-6DFA4818EC67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333333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defRPr>
            </a:pPr>
            <a:r>
              <a:rPr lang="hr-HR" sz="1400">
                <a:latin typeface="Times New Roman" panose="02020603050405020304" pitchFamily="18" charset="0"/>
                <a:cs typeface="Times New Roman" panose="02020603050405020304" pitchFamily="18" charset="0"/>
              </a:rPr>
              <a:t>Usporedni pregled izmjena prihoda/primitaka Grada Osijeka</a:t>
            </a:r>
          </a:p>
        </c:rich>
      </c:tx>
      <c:layout>
        <c:manualLayout>
          <c:xMode val="edge"/>
          <c:yMode val="edge"/>
          <c:x val="0.15905027074318415"/>
          <c:y val="9.2378752886836026E-3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TEKUĆI PLAN 2025.</c:v>
          </c:tx>
          <c:invertIfNegative val="0"/>
          <c:cat>
            <c:numRef>
              <c:f>' Graf prihodi'!$A$2:$A$10</c:f>
              <c:numCache>
                <c:formatCode>General</c:formatCode>
                <c:ptCount val="9"/>
                <c:pt idx="0">
                  <c:v>61</c:v>
                </c:pt>
                <c:pt idx="1">
                  <c:v>63</c:v>
                </c:pt>
                <c:pt idx="2">
                  <c:v>64</c:v>
                </c:pt>
                <c:pt idx="3">
                  <c:v>65</c:v>
                </c:pt>
                <c:pt idx="4">
                  <c:v>66</c:v>
                </c:pt>
                <c:pt idx="5">
                  <c:v>68</c:v>
                </c:pt>
                <c:pt idx="6">
                  <c:v>71</c:v>
                </c:pt>
                <c:pt idx="7">
                  <c:v>72</c:v>
                </c:pt>
                <c:pt idx="8">
                  <c:v>84</c:v>
                </c:pt>
              </c:numCache>
            </c:numRef>
          </c:cat>
          <c:val>
            <c:numRef>
              <c:f>' Graf prihodi'!$C$2:$C$10</c:f>
              <c:numCache>
                <c:formatCode>#,##0.00</c:formatCode>
                <c:ptCount val="9"/>
                <c:pt idx="0">
                  <c:v>75416424.930000007</c:v>
                </c:pt>
                <c:pt idx="1">
                  <c:v>69317725.5</c:v>
                </c:pt>
                <c:pt idx="2">
                  <c:v>3244009</c:v>
                </c:pt>
                <c:pt idx="3">
                  <c:v>16812963.949999999</c:v>
                </c:pt>
                <c:pt idx="4">
                  <c:v>1288086.44</c:v>
                </c:pt>
                <c:pt idx="5">
                  <c:v>754891</c:v>
                </c:pt>
                <c:pt idx="6">
                  <c:v>1577330</c:v>
                </c:pt>
                <c:pt idx="7">
                  <c:v>8007705.7599999998</c:v>
                </c:pt>
                <c:pt idx="8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1F-41F1-AA47-BED5768763DD}"/>
            </c:ext>
          </c:extLst>
        </c:ser>
        <c:ser>
          <c:idx val="1"/>
          <c:order val="1"/>
          <c:tx>
            <c:v>REBALANS III. 2025.</c:v>
          </c:tx>
          <c:invertIfNegative val="0"/>
          <c:cat>
            <c:numRef>
              <c:f>' Graf prihodi'!$A$2:$A$10</c:f>
              <c:numCache>
                <c:formatCode>General</c:formatCode>
                <c:ptCount val="9"/>
                <c:pt idx="0">
                  <c:v>61</c:v>
                </c:pt>
                <c:pt idx="1">
                  <c:v>63</c:v>
                </c:pt>
                <c:pt idx="2">
                  <c:v>64</c:v>
                </c:pt>
                <c:pt idx="3">
                  <c:v>65</c:v>
                </c:pt>
                <c:pt idx="4">
                  <c:v>66</c:v>
                </c:pt>
                <c:pt idx="5">
                  <c:v>68</c:v>
                </c:pt>
                <c:pt idx="6">
                  <c:v>71</c:v>
                </c:pt>
                <c:pt idx="7">
                  <c:v>72</c:v>
                </c:pt>
                <c:pt idx="8">
                  <c:v>84</c:v>
                </c:pt>
              </c:numCache>
            </c:numRef>
          </c:cat>
          <c:val>
            <c:numRef>
              <c:f>' Graf prihodi'!$D$2:$D$10</c:f>
              <c:numCache>
                <c:formatCode>#,##0.00</c:formatCode>
                <c:ptCount val="9"/>
                <c:pt idx="0">
                  <c:v>76735282.239999995</c:v>
                </c:pt>
                <c:pt idx="1">
                  <c:v>58213430.909999996</c:v>
                </c:pt>
                <c:pt idx="2">
                  <c:v>2932815</c:v>
                </c:pt>
                <c:pt idx="3">
                  <c:v>16363499.49</c:v>
                </c:pt>
                <c:pt idx="4">
                  <c:v>1386167.23</c:v>
                </c:pt>
                <c:pt idx="5">
                  <c:v>1184319</c:v>
                </c:pt>
                <c:pt idx="6">
                  <c:v>1177330</c:v>
                </c:pt>
                <c:pt idx="7">
                  <c:v>8622839.7599999998</c:v>
                </c:pt>
                <c:pt idx="8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1F-41F1-AA47-BED5768763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08194127"/>
        <c:axId val="1"/>
        <c:axId val="0"/>
      </c:bar3DChart>
      <c:catAx>
        <c:axId val="708194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270000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sr-Latn-R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sr-Latn-RS"/>
          </a:p>
        </c:txPr>
        <c:crossAx val="708194127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overlay val="0"/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r-Latn-R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r-HR"/>
              <a:t>Usporedni pregled izmjena rashoda/izdataka Grada Osijeka</a:t>
            </a:r>
          </a:p>
        </c:rich>
      </c:tx>
      <c:layout>
        <c:manualLayout>
          <c:xMode val="edge"/>
          <c:yMode val="edge"/>
          <c:x val="0.15223793076641162"/>
          <c:y val="2.4340770791075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'Graf rashodi'!$D$1</c:f>
              <c:strCache>
                <c:ptCount val="1"/>
                <c:pt idx="0">
                  <c:v>TEKUĆI PLAN 2025.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numRef>
              <c:f>'Graf rashodi'!$A$2:$A$13</c:f>
              <c:numCache>
                <c:formatCode>General</c:formatCode>
                <c:ptCount val="12"/>
                <c:pt idx="0">
                  <c:v>31</c:v>
                </c:pt>
                <c:pt idx="1">
                  <c:v>32</c:v>
                </c:pt>
                <c:pt idx="2">
                  <c:v>34</c:v>
                </c:pt>
                <c:pt idx="3">
                  <c:v>35</c:v>
                </c:pt>
                <c:pt idx="4">
                  <c:v>36</c:v>
                </c:pt>
                <c:pt idx="5">
                  <c:v>37</c:v>
                </c:pt>
                <c:pt idx="6">
                  <c:v>38</c:v>
                </c:pt>
                <c:pt idx="7">
                  <c:v>41</c:v>
                </c:pt>
                <c:pt idx="8">
                  <c:v>42</c:v>
                </c:pt>
                <c:pt idx="9">
                  <c:v>45</c:v>
                </c:pt>
                <c:pt idx="10">
                  <c:v>53</c:v>
                </c:pt>
                <c:pt idx="11">
                  <c:v>54</c:v>
                </c:pt>
              </c:numCache>
            </c:numRef>
          </c:cat>
          <c:val>
            <c:numRef>
              <c:f>'Graf rashodi'!$D$2:$D$13</c:f>
              <c:numCache>
                <c:formatCode>#,##0.00</c:formatCode>
                <c:ptCount val="12"/>
                <c:pt idx="0">
                  <c:v>68715333.609999999</c:v>
                </c:pt>
                <c:pt idx="1">
                  <c:v>41418894.780000001</c:v>
                </c:pt>
                <c:pt idx="2">
                  <c:v>555975.75</c:v>
                </c:pt>
                <c:pt idx="3">
                  <c:v>13796091</c:v>
                </c:pt>
                <c:pt idx="4">
                  <c:v>1288424</c:v>
                </c:pt>
                <c:pt idx="5">
                  <c:v>4897084.3099999996</c:v>
                </c:pt>
                <c:pt idx="6">
                  <c:v>10061302</c:v>
                </c:pt>
                <c:pt idx="7">
                  <c:v>12076871</c:v>
                </c:pt>
                <c:pt idx="8">
                  <c:v>18257432.539999999</c:v>
                </c:pt>
                <c:pt idx="9">
                  <c:v>25934637.600000001</c:v>
                </c:pt>
                <c:pt idx="10">
                  <c:v>2000000</c:v>
                </c:pt>
                <c:pt idx="11">
                  <c:v>4455150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90-44CA-A091-2A77174BCF0E}"/>
            </c:ext>
          </c:extLst>
        </c:ser>
        <c:ser>
          <c:idx val="1"/>
          <c:order val="1"/>
          <c:tx>
            <c:strRef>
              <c:f>'Graf rashodi'!$E$1</c:f>
              <c:strCache>
                <c:ptCount val="1"/>
                <c:pt idx="0">
                  <c:v>REBALANS III. 2025.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'Graf rashodi'!$A$2:$A$13</c:f>
              <c:numCache>
                <c:formatCode>General</c:formatCode>
                <c:ptCount val="12"/>
                <c:pt idx="0">
                  <c:v>31</c:v>
                </c:pt>
                <c:pt idx="1">
                  <c:v>32</c:v>
                </c:pt>
                <c:pt idx="2">
                  <c:v>34</c:v>
                </c:pt>
                <c:pt idx="3">
                  <c:v>35</c:v>
                </c:pt>
                <c:pt idx="4">
                  <c:v>36</c:v>
                </c:pt>
                <c:pt idx="5">
                  <c:v>37</c:v>
                </c:pt>
                <c:pt idx="6">
                  <c:v>38</c:v>
                </c:pt>
                <c:pt idx="7">
                  <c:v>41</c:v>
                </c:pt>
                <c:pt idx="8">
                  <c:v>42</c:v>
                </c:pt>
                <c:pt idx="9">
                  <c:v>45</c:v>
                </c:pt>
                <c:pt idx="10">
                  <c:v>53</c:v>
                </c:pt>
                <c:pt idx="11">
                  <c:v>54</c:v>
                </c:pt>
              </c:numCache>
            </c:numRef>
          </c:cat>
          <c:val>
            <c:numRef>
              <c:f>'Graf rashodi'!$E$2:$E$13</c:f>
              <c:numCache>
                <c:formatCode>#,##0.00</c:formatCode>
                <c:ptCount val="12"/>
                <c:pt idx="0">
                  <c:v>73278496.680000007</c:v>
                </c:pt>
                <c:pt idx="1">
                  <c:v>41541022.060000002</c:v>
                </c:pt>
                <c:pt idx="2">
                  <c:v>644559.43999999994</c:v>
                </c:pt>
                <c:pt idx="3">
                  <c:v>15816942.32</c:v>
                </c:pt>
                <c:pt idx="4">
                  <c:v>1185091.75</c:v>
                </c:pt>
                <c:pt idx="5">
                  <c:v>4813638.3099999996</c:v>
                </c:pt>
                <c:pt idx="6">
                  <c:v>10952091</c:v>
                </c:pt>
                <c:pt idx="7">
                  <c:v>8433311.8499999996</c:v>
                </c:pt>
                <c:pt idx="8">
                  <c:v>18625467.629999999</c:v>
                </c:pt>
                <c:pt idx="9">
                  <c:v>11875556.960000001</c:v>
                </c:pt>
                <c:pt idx="10">
                  <c:v>2000000</c:v>
                </c:pt>
                <c:pt idx="11">
                  <c:v>4455150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90-44CA-A091-2A77174BCF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7783391"/>
        <c:axId val="1"/>
        <c:axId val="0"/>
      </c:bar3DChart>
      <c:catAx>
        <c:axId val="47783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7783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6166C-4CDE-C8DE-5BA2-08E7C7194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B727D2-0FF6-C659-501B-AD33A8B89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171EF-AC4A-BAF3-5C6E-24C7C0DF0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11/25/2025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8D8A5-5E15-C599-D19C-0E7381DD3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C3D18-0AB0-337E-C40A-C0003B3FE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4068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92686-BC0A-FA93-741C-764665EBA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44BD36-903C-69E0-3494-C8A04B992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6D148-98FA-8854-F84A-7AA99D10E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11/25/2025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14341-9A43-5FEE-3F55-630D4D996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E2A14-FD77-5425-D5CE-A30625DF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93032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25A33-DDD9-04A6-9ADF-14E354A790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0B8C38-7875-C25A-68D5-F218770A04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89907-2C6B-79C6-A5DA-424E527F0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11/25/2025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2B522-2273-CA4A-6DB9-401F5913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8BE67-206D-34FA-CC70-3F05CED3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51074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AADF2-D799-B9F4-4E72-6ADE7FBB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6819A-3211-C4AA-9890-E4C45B16F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58D2F-2CC9-79A1-63CF-CA593007A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11/25/2025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EA4BB-32D3-3386-6B86-5CBDDD077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5C3C5-AFEA-688A-D1DA-60BC8DEC0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0860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F018D-09AD-F04B-5CEA-3899D2C8A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F1512-7146-0487-BC2C-A95E298E8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18FC6-CC65-AD5C-DE00-0723DEF9F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11/25/2025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BB9BA-8078-D32E-0599-76384B416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D3F99-550D-6714-A865-A94146D60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5966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0E483-2F66-8D07-1EAF-D685C51BC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33432-8E4A-4756-19C8-FD604F392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E61A6-F1C2-D6DC-1713-9AA6DB68A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94AAE9-F5EE-44BC-39B0-6167177BF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11/25/2025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D3478-46E4-ECD1-FFFD-45EA09334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EC1BA-A805-B522-BC75-514AE63C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89447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26F3C-C038-CB83-A17B-80D484CD6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6CBEC-4344-D96E-DCF0-5C94D0C8E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7DB4CD-E4CA-8DB8-2DE7-05166D494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7A614-1911-4D39-B2C5-0BA2729FD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C6F7C-FDA8-1FFC-5F22-59A4C9D22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E521B-91A9-A5E3-F19D-DF7237F1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11/25/2025</a:t>
            </a:fld>
            <a:endParaRPr lang="en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F138F-25E7-AE93-5BD8-B537DDF8D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099F6A-7384-79F8-C112-9D9A62706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3637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4EF03-8BB2-EEFE-181C-DFB333BD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F3E2E-516B-61E3-37FC-39EEE28B6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11/25/2025</a:t>
            </a:fld>
            <a:endParaRPr lang="en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18ACDE-9BCC-C160-7F32-AC518DA3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90C68-C2F0-92DC-B747-AB7912F2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05014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5275F-58E0-BCA9-7E49-B1B7C2219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11/25/2025</a:t>
            </a:fld>
            <a:endParaRPr lang="en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DE7A3A-43DA-389C-5CC6-A8D648D5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9003C-BBDD-2814-98B5-9812C8911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1920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9321C-BC58-2164-3130-B7F650E0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3BDE3-2AA8-EFE5-8B4F-35FCB76B4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77CCB-0870-9178-3FA0-F955A6ED6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F7D9E-70C0-3626-6A32-4FFF45114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11/25/2025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15186-FA27-2FC1-74C4-B80855885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E1D26-B5ED-8148-BF8B-8D4477B71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53872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9FF2-94E6-9CF0-9AC0-B5B40741D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C8621B-A504-9E0F-8E9A-A0CD25C3D7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B297C3-06C7-EBC8-2900-E7E77DD1C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9043F-7AB3-E6EC-DDE3-CB87876A5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11/25/2025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7BDE9A-A677-50BD-8BD3-26CF484D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DB6A2-5E1C-56B8-D994-429B4408B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14833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6EED0E-5222-E66C-4E52-8A3667AB7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1FE30-B6E7-F42B-6A5E-9F00DE9AA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4BD65-7911-8577-DB4A-39B0861FE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5BED4-5263-404D-B0EC-052B159629D6}" type="datetimeFigureOut">
              <a:rPr lang="en-HR" smtClean="0"/>
              <a:t>11/25/2025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55B19-A777-080E-0848-A6C779651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D1E71-070C-BFA8-3FB3-0182C9725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49788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7" Type="http://schemas.openxmlformats.org/officeDocument/2006/relationships/hyperlink" Target="https://www.osijek.hr/gradska-uprava/vazni-dokumenti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sijek.hr/proracunski-dokumenti/" TargetMode="Externa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3BA7C-2664-75E6-E7FD-25880E4E888A}"/>
              </a:ext>
            </a:extLst>
          </p:cNvPr>
          <p:cNvSpPr txBox="1"/>
          <p:nvPr/>
        </p:nvSpPr>
        <p:spPr>
          <a:xfrm>
            <a:off x="308918" y="274983"/>
            <a:ext cx="117796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III. IZMJENE I DOPUNE PRORAČUNA GRADA OSIJEKA </a:t>
            </a: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ZA 2025.</a:t>
            </a:r>
          </a:p>
          <a:p>
            <a:pPr algn="ctr"/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-Vodič za građane-</a:t>
            </a: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D3FAE861-246C-40DC-3418-9E6DFDE80DFC}"/>
              </a:ext>
            </a:extLst>
          </p:cNvPr>
          <p:cNvSpPr txBox="1"/>
          <p:nvPr/>
        </p:nvSpPr>
        <p:spPr>
          <a:xfrm>
            <a:off x="5251508" y="6224631"/>
            <a:ext cx="256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Studeni 2025.</a:t>
            </a:r>
          </a:p>
        </p:txBody>
      </p:sp>
    </p:spTree>
    <p:extLst>
      <p:ext uri="{BB962C8B-B14F-4D97-AF65-F5344CB8AC3E}">
        <p14:creationId xmlns:p14="http://schemas.microsoft.com/office/powerpoint/2010/main" val="3065717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6448A762-1D1A-D3E3-4DE4-D63EAD9D04B5}"/>
              </a:ext>
            </a:extLst>
          </p:cNvPr>
          <p:cNvSpPr txBox="1"/>
          <p:nvPr/>
        </p:nvSpPr>
        <p:spPr>
          <a:xfrm>
            <a:off x="570451" y="536895"/>
            <a:ext cx="61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rgbClr val="0070C0"/>
                </a:solidFill>
                <a:latin typeface="Montserrat" panose="00000500000000000000" pitchFamily="2" charset="-18"/>
              </a:rPr>
              <a:t>ŠTO JE REBALANS?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56CFAC8E-ED8A-E3C6-A7DB-0B4F24965A4F}"/>
              </a:ext>
            </a:extLst>
          </p:cNvPr>
          <p:cNvSpPr txBox="1"/>
          <p:nvPr/>
        </p:nvSpPr>
        <p:spPr>
          <a:xfrm>
            <a:off x="478172" y="906228"/>
            <a:ext cx="1075100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Rebalans je izmjena i dopuna proračunskih stavki odnosno njihovo smanjenje i/ili povećanje u odnosu na tekući plan proračuna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Ukoliko tijekom proračunske godine dođe do neusklađenosti prihoda/primitaka i rashoda/izdataka proračuna, predlaže se Gradskom vijeću donošenje njegovih izmjena i dopuna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Rebalansom se mijenja isključivo tekući plan prihoda/primitaka i rashoda/izdataka za proračunsku godinu i u njemu se iskazuju podaci o tekućem planu, povećanju/smanjenju tekućeg plana i novom planu za proračunsku godinu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Postupak donošenja rebalansa isti je postupku donošenja proračuna</a:t>
            </a:r>
          </a:p>
        </p:txBody>
      </p:sp>
      <p:sp>
        <p:nvSpPr>
          <p:cNvPr id="2" name="Pravokutnik: zaobljeni kutovi 1">
            <a:extLst>
              <a:ext uri="{FF2B5EF4-FFF2-40B4-BE49-F238E27FC236}">
                <a16:creationId xmlns:a16="http://schemas.microsoft.com/office/drawing/2014/main" id="{7A53D6AB-1094-6845-428E-5A87E0E48960}"/>
              </a:ext>
            </a:extLst>
          </p:cNvPr>
          <p:cNvSpPr/>
          <p:nvPr/>
        </p:nvSpPr>
        <p:spPr>
          <a:xfrm>
            <a:off x="1124124" y="5410899"/>
            <a:ext cx="7466203" cy="5201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IZMJENE I DOPUNE PRORAČUNA = REBALANS</a:t>
            </a:r>
          </a:p>
        </p:txBody>
      </p:sp>
    </p:spTree>
    <p:extLst>
      <p:ext uri="{BB962C8B-B14F-4D97-AF65-F5344CB8AC3E}">
        <p14:creationId xmlns:p14="http://schemas.microsoft.com/office/powerpoint/2010/main" val="3073556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8961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607985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2025. 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96286" y="1193375"/>
            <a:ext cx="909366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2025. i projekcije za 2026. i 2027. usvojen je na 25. sjednici Gradskog vijeća održanoj 29. studenog 2024. i utvrđen u iznosu od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194.700.000 eura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Prve Izmjene i dopune Proračuna Grada Osijeka za 2025. usvojene su na 27. sjednici Gradskog vijeća održanoj 08. travnja 2025. u iznosu od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200.000.000 eura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b="1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II. izmjene i dopune Proračuna Grada Osijeka za 2025. usvojene su na 2. sjednici Gradskog vijeća održanoj 08. srpnja 2025. u iznosu od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203.800,00 eura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b="1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III. izmjene i dopune Proračuna Grada Osijeka za 2025. usvojene su na 4. sjednici Gradskog vijeća održanoj 28. listopada 2025. u iznosu od 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194.000,00 eura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b="1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b="1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8F10A95F-EFD0-E3B6-85EA-24D1834AB5CD}"/>
              </a:ext>
            </a:extLst>
          </p:cNvPr>
          <p:cNvSpPr/>
          <p:nvPr/>
        </p:nvSpPr>
        <p:spPr>
          <a:xfrm>
            <a:off x="285226" y="4614272"/>
            <a:ext cx="8539991" cy="5468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Upravni odjel za financije i fondove Europske unije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izrađuje prijedlog Izmjena i dopuna Proračuna Grada Osijeka i dostavlja ga Gradonačelniku na utvrđivanje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4AD2D8D5-7DE0-24BC-9F40-1221AE495F60}"/>
              </a:ext>
            </a:extLst>
          </p:cNvPr>
          <p:cNvSpPr/>
          <p:nvPr/>
        </p:nvSpPr>
        <p:spPr>
          <a:xfrm>
            <a:off x="285226" y="5352176"/>
            <a:ext cx="8539990" cy="4294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Gradonačelnik Grada Osijeka  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podnosi Gradskom vijeću prijedlog Izmjena i dopuna Proračuna Grada Osijeka na donošenje</a:t>
            </a: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B811E987-8E15-07AC-37B1-A2E73201C5F4}"/>
              </a:ext>
            </a:extLst>
          </p:cNvPr>
          <p:cNvSpPr/>
          <p:nvPr/>
        </p:nvSpPr>
        <p:spPr>
          <a:xfrm>
            <a:off x="285226" y="6006352"/>
            <a:ext cx="8539989" cy="6461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200" b="1" dirty="0">
                <a:latin typeface="Montserrat" panose="00000500000000000000" pitchFamily="2" charset="-18"/>
              </a:rPr>
              <a:t>Gradsko vijeće Grada Osijeka</a:t>
            </a:r>
          </a:p>
          <a:p>
            <a:pPr algn="ctr"/>
            <a:r>
              <a:rPr lang="hr-HR" sz="1200" dirty="0">
                <a:latin typeface="Montserrat" panose="00000500000000000000" pitchFamily="2" charset="-18"/>
              </a:rPr>
              <a:t>donosi Izmjene i dopune Proračuna Grada Osijeka na temelju članka 45. Zakona o proračunu i članka 19. Statuta Grada Osijeka</a:t>
            </a:r>
            <a:r>
              <a:rPr lang="hr-HR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3232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11728" y="509375"/>
            <a:ext cx="10150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KLJUČNI RAZLOZI III. IZMJENA I DOPUNA PRORAČUNA GRADA OSIJEKA ZA 2025.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20785" y="1042588"/>
            <a:ext cx="973123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 plana poreznih prihoda sukladno njihovom ostvarenju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 panose="00000500000000000000" pitchFamily="2" charset="-18"/>
                <a:ea typeface="+mn-ea"/>
                <a:cs typeface="+mn-cs"/>
              </a:rPr>
              <a:t>Usklađenje plaća i ostalih rashoda za zaposlene sa zakonskim i internim aktima kojima su ova prava regulirana 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Usklađenje plana kapitalnih projekata financiranih bespovratnim sredstvima sa očekivanom realizacijom do kraja godine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Preraspodjela pojedinih kategorija prihoda/rashoda po izvorima financiranja i korisnicima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Jednakokračni trokut 4">
            <a:extLst>
              <a:ext uri="{FF2B5EF4-FFF2-40B4-BE49-F238E27FC236}">
                <a16:creationId xmlns:a16="http://schemas.microsoft.com/office/drawing/2014/main" id="{AE8CF2E1-0104-1D94-93B2-23038B1215BC}"/>
              </a:ext>
            </a:extLst>
          </p:cNvPr>
          <p:cNvSpPr/>
          <p:nvPr/>
        </p:nvSpPr>
        <p:spPr>
          <a:xfrm>
            <a:off x="4259760" y="5815412"/>
            <a:ext cx="481864" cy="38589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8D30AE18-5C9B-1ED6-AADF-68E4AF6D5865}"/>
              </a:ext>
            </a:extLst>
          </p:cNvPr>
          <p:cNvSpPr/>
          <p:nvPr/>
        </p:nvSpPr>
        <p:spPr>
          <a:xfrm>
            <a:off x="2407639" y="5620623"/>
            <a:ext cx="4186107" cy="194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452D5588-B2A9-3945-08CA-A3E989A2B2C4}"/>
              </a:ext>
            </a:extLst>
          </p:cNvPr>
          <p:cNvSpPr/>
          <p:nvPr/>
        </p:nvSpPr>
        <p:spPr>
          <a:xfrm>
            <a:off x="2407639" y="4739780"/>
            <a:ext cx="1803634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prihodi/primici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D40A0AA7-A63D-8383-87BD-D50D04E8D40B}"/>
              </a:ext>
            </a:extLst>
          </p:cNvPr>
          <p:cNvSpPr/>
          <p:nvPr/>
        </p:nvSpPr>
        <p:spPr>
          <a:xfrm>
            <a:off x="4741624" y="4739781"/>
            <a:ext cx="1776622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rashodi/izdaci</a:t>
            </a:r>
          </a:p>
        </p:txBody>
      </p:sp>
    </p:spTree>
    <p:extLst>
      <p:ext uri="{BB962C8B-B14F-4D97-AF65-F5344CB8AC3E}">
        <p14:creationId xmlns:p14="http://schemas.microsoft.com/office/powerpoint/2010/main" val="298284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427839" y="117446"/>
            <a:ext cx="968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POVEĆANJE/SMANJENJE PRIHODA I PRIMITAKA PO OSNOVNIM SKUPINAMA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58534" y="1394307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ravokutnik: zaobljeni kutovi 4">
            <a:extLst>
              <a:ext uri="{FF2B5EF4-FFF2-40B4-BE49-F238E27FC236}">
                <a16:creationId xmlns:a16="http://schemas.microsoft.com/office/drawing/2014/main" id="{A9C2BBB5-2792-9557-B127-70F46F6BAFDE}"/>
              </a:ext>
            </a:extLst>
          </p:cNvPr>
          <p:cNvSpPr/>
          <p:nvPr/>
        </p:nvSpPr>
        <p:spPr>
          <a:xfrm>
            <a:off x="142613" y="5293453"/>
            <a:ext cx="1947925" cy="7550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Grada Osijeka</a:t>
            </a:r>
          </a:p>
        </p:txBody>
      </p:sp>
      <p:sp>
        <p:nvSpPr>
          <p:cNvPr id="6" name="Znak zbrajanja 5">
            <a:extLst>
              <a:ext uri="{FF2B5EF4-FFF2-40B4-BE49-F238E27FC236}">
                <a16:creationId xmlns:a16="http://schemas.microsoft.com/office/drawing/2014/main" id="{9E88514F-376C-BB1A-B204-31B3080D2DA9}"/>
              </a:ext>
            </a:extLst>
          </p:cNvPr>
          <p:cNvSpPr/>
          <p:nvPr/>
        </p:nvSpPr>
        <p:spPr>
          <a:xfrm>
            <a:off x="2090538" y="5213758"/>
            <a:ext cx="610718" cy="83470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24C7C50E-A98F-4482-5AF4-C6F8F73EA934}"/>
              </a:ext>
            </a:extLst>
          </p:cNvPr>
          <p:cNvSpPr/>
          <p:nvPr/>
        </p:nvSpPr>
        <p:spPr>
          <a:xfrm>
            <a:off x="2701255" y="5213758"/>
            <a:ext cx="2499919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prihodi/rashodi proračunskih korisnika</a:t>
            </a:r>
          </a:p>
        </p:txBody>
      </p:sp>
      <p:sp>
        <p:nvSpPr>
          <p:cNvPr id="8" name="Jednako 7">
            <a:extLst>
              <a:ext uri="{FF2B5EF4-FFF2-40B4-BE49-F238E27FC236}">
                <a16:creationId xmlns:a16="http://schemas.microsoft.com/office/drawing/2014/main" id="{FBB3F20E-2236-41B3-BC92-13345817F468}"/>
              </a:ext>
            </a:extLst>
          </p:cNvPr>
          <p:cNvSpPr/>
          <p:nvPr/>
        </p:nvSpPr>
        <p:spPr>
          <a:xfrm flipH="1">
            <a:off x="6990826" y="5368954"/>
            <a:ext cx="395397" cy="411061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4F1292E7-F5A2-D5DA-1874-50FC3FF107A8}"/>
              </a:ext>
            </a:extLst>
          </p:cNvPr>
          <p:cNvSpPr/>
          <p:nvPr/>
        </p:nvSpPr>
        <p:spPr>
          <a:xfrm>
            <a:off x="7386222" y="5213759"/>
            <a:ext cx="1749389" cy="9143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Proračun Grada Osijeka</a:t>
            </a:r>
          </a:p>
        </p:txBody>
      </p:sp>
      <p:sp>
        <p:nvSpPr>
          <p:cNvPr id="11" name="Znak zbrajanja 10">
            <a:extLst>
              <a:ext uri="{FF2B5EF4-FFF2-40B4-BE49-F238E27FC236}">
                <a16:creationId xmlns:a16="http://schemas.microsoft.com/office/drawing/2014/main" id="{A3C0CAE1-C857-5E86-B878-9FB535F25510}"/>
              </a:ext>
            </a:extLst>
          </p:cNvPr>
          <p:cNvSpPr/>
          <p:nvPr/>
        </p:nvSpPr>
        <p:spPr>
          <a:xfrm>
            <a:off x="5201174" y="5213758"/>
            <a:ext cx="610718" cy="834704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: zaobljeni kutovi 12">
            <a:extLst>
              <a:ext uri="{FF2B5EF4-FFF2-40B4-BE49-F238E27FC236}">
                <a16:creationId xmlns:a16="http://schemas.microsoft.com/office/drawing/2014/main" id="{A549D96C-3DA8-8B48-AF32-752C1EA8B1FB}"/>
              </a:ext>
            </a:extLst>
          </p:cNvPr>
          <p:cNvSpPr/>
          <p:nvPr/>
        </p:nvSpPr>
        <p:spPr>
          <a:xfrm>
            <a:off x="5811891" y="5213758"/>
            <a:ext cx="1178937" cy="914400"/>
          </a:xfrm>
          <a:prstGeom prst="roundRect">
            <a:avLst/>
          </a:prstGeom>
          <a:ln>
            <a:solidFill>
              <a:srgbClr val="406B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višak/</a:t>
            </a:r>
          </a:p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manjak</a:t>
            </a:r>
          </a:p>
        </p:txBody>
      </p:sp>
      <p:graphicFrame>
        <p:nvGraphicFramePr>
          <p:cNvPr id="10" name="Tablica 9">
            <a:extLst>
              <a:ext uri="{FF2B5EF4-FFF2-40B4-BE49-F238E27FC236}">
                <a16:creationId xmlns:a16="http://schemas.microsoft.com/office/drawing/2014/main" id="{5C088D6E-C953-B443-F5E3-6DFA4818EC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9412714"/>
              </p:ext>
            </p:extLst>
          </p:nvPr>
        </p:nvGraphicFramePr>
        <p:xfrm>
          <a:off x="658534" y="410198"/>
          <a:ext cx="7964174" cy="4090023"/>
        </p:xfrm>
        <a:graphic>
          <a:graphicData uri="http://schemas.openxmlformats.org/drawingml/2006/table">
            <a:tbl>
              <a:tblPr/>
              <a:tblGrid>
                <a:gridCol w="483762">
                  <a:extLst>
                    <a:ext uri="{9D8B030D-6E8A-4147-A177-3AD203B41FA5}">
                      <a16:colId xmlns:a16="http://schemas.microsoft.com/office/drawing/2014/main" val="1964381566"/>
                    </a:ext>
                  </a:extLst>
                </a:gridCol>
                <a:gridCol w="3171337">
                  <a:extLst>
                    <a:ext uri="{9D8B030D-6E8A-4147-A177-3AD203B41FA5}">
                      <a16:colId xmlns:a16="http://schemas.microsoft.com/office/drawing/2014/main" val="3017584873"/>
                    </a:ext>
                  </a:extLst>
                </a:gridCol>
                <a:gridCol w="1384100">
                  <a:extLst>
                    <a:ext uri="{9D8B030D-6E8A-4147-A177-3AD203B41FA5}">
                      <a16:colId xmlns:a16="http://schemas.microsoft.com/office/drawing/2014/main" val="3859688317"/>
                    </a:ext>
                  </a:extLst>
                </a:gridCol>
                <a:gridCol w="1594628">
                  <a:extLst>
                    <a:ext uri="{9D8B030D-6E8A-4147-A177-3AD203B41FA5}">
                      <a16:colId xmlns:a16="http://schemas.microsoft.com/office/drawing/2014/main" val="3354421887"/>
                    </a:ext>
                  </a:extLst>
                </a:gridCol>
                <a:gridCol w="1330347">
                  <a:extLst>
                    <a:ext uri="{9D8B030D-6E8A-4147-A177-3AD203B41FA5}">
                      <a16:colId xmlns:a16="http://schemas.microsoft.com/office/drawing/2014/main" val="110436483"/>
                    </a:ext>
                  </a:extLst>
                </a:gridCol>
              </a:tblGrid>
              <a:tr h="28289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GRAD OSIJEK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Tekući plan 2025.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povećanje/smanjenje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III. izmjene i dopune 2025.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756890"/>
                  </a:ext>
                </a:extLst>
              </a:tr>
              <a:tr h="22925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poslovanja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EUR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EUR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EUR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506078"/>
                  </a:ext>
                </a:extLst>
              </a:tr>
              <a:tr h="16206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61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poreza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75.416.424,93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1.318.857,31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cs typeface="Times New Roman" panose="02020603050405020304" pitchFamily="18" charset="0"/>
                        </a:rPr>
                        <a:t>76.735.282,24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5709482"/>
                  </a:ext>
                </a:extLst>
              </a:tr>
              <a:tr h="28289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63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Pomoći iz inozemstva i od subjekata unutar općeg proračuna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69.317.725,50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-11.104.294,59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cs typeface="Times New Roman" panose="02020603050405020304" pitchFamily="18" charset="0"/>
                        </a:rPr>
                        <a:t>58.213.430,91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16891463"/>
                  </a:ext>
                </a:extLst>
              </a:tr>
              <a:tr h="16206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3.244.009,00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-311.194,00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cs typeface="Times New Roman" panose="02020603050405020304" pitchFamily="18" charset="0"/>
                        </a:rPr>
                        <a:t>2.932.815,00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74753600"/>
                  </a:ext>
                </a:extLst>
              </a:tr>
              <a:tr h="36941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65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upravnih i administrativnih pristojbi, pristojbi po posebnim propisima i naknada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16.812.963,95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-449.464,46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cs typeface="Times New Roman" panose="02020603050405020304" pitchFamily="18" charset="0"/>
                        </a:rPr>
                        <a:t>16.363.499,49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55363233"/>
                  </a:ext>
                </a:extLst>
              </a:tr>
              <a:tr h="28289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66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proizvoda i robe te pruženih usluga i prihodi od donacija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1.288.086,44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98.080,79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cs typeface="Times New Roman" panose="02020603050405020304" pitchFamily="18" charset="0"/>
                        </a:rPr>
                        <a:t>1.386.167,23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93429613"/>
                  </a:ext>
                </a:extLst>
              </a:tr>
              <a:tr h="16206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68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Kazne, upravne mjere i ostali prihodi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754.891,00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429.428,00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cs typeface="Times New Roman" panose="02020603050405020304" pitchFamily="18" charset="0"/>
                        </a:rPr>
                        <a:t>1.184.319,00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479596198"/>
                  </a:ext>
                </a:extLst>
              </a:tr>
              <a:tr h="14681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6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 prihodi poslovanja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166.834.100,82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-10.018.586,95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156.815.513,87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91306530"/>
                  </a:ext>
                </a:extLst>
              </a:tr>
              <a:tr h="14562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nefinancijske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3400"/>
                  </a:ext>
                </a:extLst>
              </a:tr>
              <a:tr h="24627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71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ne proizvedene dugotrajne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1.577.330,00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-400.000,00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1.177.330,00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35524945"/>
                  </a:ext>
                </a:extLst>
              </a:tr>
              <a:tr h="24627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72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Prihodi od prodaje proizvedene dugotrajne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8.007.705,76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615.134,00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8.622.839,76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73974124"/>
                  </a:ext>
                </a:extLst>
              </a:tr>
              <a:tr h="243518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7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 prihodi od prodaje nefinancijske imovine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9.585.035,76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-2.948.149,24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9.800.169,76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28885620"/>
                  </a:ext>
                </a:extLst>
              </a:tr>
              <a:tr h="14562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Primici od financijske imovine i zaduživanja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499741"/>
                  </a:ext>
                </a:extLst>
              </a:tr>
              <a:tr h="14562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84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Primici od zaduživanja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93335476"/>
                  </a:ext>
                </a:extLst>
              </a:tr>
              <a:tr h="246275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8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 primici od financijske imovine i zaduživanja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0,00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691997741"/>
                  </a:ext>
                </a:extLst>
              </a:tr>
              <a:tr h="14562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Vlastiti izvori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hr-HR" sz="9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  <a:ea typeface="Microsoft Sans Serif" panose="020B0604020202020204" pitchFamily="34" charset="0"/>
                        <a:cs typeface="Microsoft Sans Serif" panose="020B0604020202020204" pitchFamily="34" charset="0"/>
                      </a:endParaRP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 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092537"/>
                  </a:ext>
                </a:extLst>
              </a:tr>
              <a:tr h="28289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92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Raspoloživa sredstva iz prethodnih godina-višak prihoda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27.380.863,42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3.452,95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27.384.316,37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2"/>
                        </a:gs>
                        <a:gs pos="7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04002480"/>
                  </a:ext>
                </a:extLst>
              </a:tr>
              <a:tr h="13313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  <a:ea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UKUPNO</a:t>
                      </a:r>
                    </a:p>
                  </a:txBody>
                  <a:tcPr marL="8336" marR="8336" marT="833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203.800.000,00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-9.800.000,00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194.000.000,00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286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932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461395" y="285226"/>
            <a:ext cx="10050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USPOREDNI PREGLED PLANA PRIHODA I PRIMITAKA GRADA OSIJEKA U 2025. 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62729" y="1551963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8706D261-9587-4B7D-BBBD-36B5C69AFA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0550689"/>
              </p:ext>
            </p:extLst>
          </p:nvPr>
        </p:nvGraphicFramePr>
        <p:xfrm>
          <a:off x="1281870" y="794759"/>
          <a:ext cx="6828090" cy="3520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93552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  <a:gradFill>
            <a:gsLst>
              <a:gs pos="0">
                <a:srgbClr val="DAE3F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46957" y="80961"/>
            <a:ext cx="9673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POVEĆANJE/SMANJENJE RASHODA I IZDATAKA PO OSNOVNIM SKUPINAMA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87229" y="935643"/>
            <a:ext cx="10670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4758487"/>
              </p:ext>
            </p:extLst>
          </p:nvPr>
        </p:nvGraphicFramePr>
        <p:xfrm>
          <a:off x="4177717" y="1984122"/>
          <a:ext cx="4026716" cy="2522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lica 6">
            <a:extLst>
              <a:ext uri="{FF2B5EF4-FFF2-40B4-BE49-F238E27FC236}">
                <a16:creationId xmlns:a16="http://schemas.microsoft.com/office/drawing/2014/main" id="{F6C10BBA-11AD-C226-9A8C-CA010A9232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502259"/>
              </p:ext>
            </p:extLst>
          </p:nvPr>
        </p:nvGraphicFramePr>
        <p:xfrm>
          <a:off x="587230" y="450293"/>
          <a:ext cx="8202811" cy="4093153"/>
        </p:xfrm>
        <a:graphic>
          <a:graphicData uri="http://schemas.openxmlformats.org/drawingml/2006/table">
            <a:tbl>
              <a:tblPr/>
              <a:tblGrid>
                <a:gridCol w="387673">
                  <a:extLst>
                    <a:ext uri="{9D8B030D-6E8A-4147-A177-3AD203B41FA5}">
                      <a16:colId xmlns:a16="http://schemas.microsoft.com/office/drawing/2014/main" val="4035539585"/>
                    </a:ext>
                  </a:extLst>
                </a:gridCol>
                <a:gridCol w="3189492">
                  <a:extLst>
                    <a:ext uri="{9D8B030D-6E8A-4147-A177-3AD203B41FA5}">
                      <a16:colId xmlns:a16="http://schemas.microsoft.com/office/drawing/2014/main" val="809985590"/>
                    </a:ext>
                  </a:extLst>
                </a:gridCol>
                <a:gridCol w="1427342">
                  <a:extLst>
                    <a:ext uri="{9D8B030D-6E8A-4147-A177-3AD203B41FA5}">
                      <a16:colId xmlns:a16="http://schemas.microsoft.com/office/drawing/2014/main" val="2043683799"/>
                    </a:ext>
                  </a:extLst>
                </a:gridCol>
                <a:gridCol w="1678450">
                  <a:extLst>
                    <a:ext uri="{9D8B030D-6E8A-4147-A177-3AD203B41FA5}">
                      <a16:colId xmlns:a16="http://schemas.microsoft.com/office/drawing/2014/main" val="1038114285"/>
                    </a:ext>
                  </a:extLst>
                </a:gridCol>
                <a:gridCol w="1519854">
                  <a:extLst>
                    <a:ext uri="{9D8B030D-6E8A-4147-A177-3AD203B41FA5}">
                      <a16:colId xmlns:a16="http://schemas.microsoft.com/office/drawing/2014/main" val="1923159970"/>
                    </a:ext>
                  </a:extLst>
                </a:gridCol>
              </a:tblGrid>
              <a:tr h="2772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GRAD OSIJEK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Tekući plan 2025.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povećanje/smanjenje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II. izmjene i dopune 2025.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769049"/>
                  </a:ext>
                </a:extLst>
              </a:tr>
              <a:tr h="1654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Rashodi poslovanja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EUR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6672465"/>
                  </a:ext>
                </a:extLst>
              </a:tr>
              <a:tr h="14418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zaposlene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68.715.333,61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4.563.163,07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73.278.496,68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9420127"/>
                  </a:ext>
                </a:extLst>
              </a:tr>
              <a:tr h="14418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Materijalni rashodi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41.418.894,78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122.127,28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41.541.022,06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42444371"/>
                  </a:ext>
                </a:extLst>
              </a:tr>
              <a:tr h="14418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Financijski rashodi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555.975,75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88.583,69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644.559,44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749333422"/>
                  </a:ext>
                </a:extLst>
              </a:tr>
              <a:tr h="14418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Subvencije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13.796.091,00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2.020.851,32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15.816.942,32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56206128"/>
                  </a:ext>
                </a:extLst>
              </a:tr>
              <a:tr h="19093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36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Pomoći dane u inozemstvo i unutar općeg proračuna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1.288.424,00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-103.332,25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1.185.091,75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00415059"/>
                  </a:ext>
                </a:extLst>
              </a:tr>
              <a:tr h="27729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37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Naknade građanima i kućanstvima na temelju osiguranja i druge naknade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4.897.084,31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-83.446,00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4.813.638,31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53314103"/>
                  </a:ext>
                </a:extLst>
              </a:tr>
              <a:tr h="14418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38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Ostali rashodi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10.061.302,00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890.789,00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10.952.091,00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2824364"/>
                  </a:ext>
                </a:extLst>
              </a:tr>
              <a:tr h="15610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Ukupno Rashodi poslovanja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140.733.105,45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7.498.736,11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148.231.841,56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229531702"/>
                  </a:ext>
                </a:extLst>
              </a:tr>
              <a:tr h="14418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nefinancijske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215286"/>
                  </a:ext>
                </a:extLst>
              </a:tr>
              <a:tr h="19093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41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neproizvedene dugotrajne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12.076.871,00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-364.559,15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8.433.311,85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501872109"/>
                  </a:ext>
                </a:extLst>
              </a:tr>
              <a:tr h="19093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nabavu proizvedene dugotrajne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18.257.432,54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368.035,09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18.625.467,63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65734449"/>
                  </a:ext>
                </a:extLst>
              </a:tr>
              <a:tr h="19093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45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Rashodi za dodatna ulaganja na nefinancijskoj imovini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25.934.637,60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-14.059.080,64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11.875.556,96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44398250"/>
                  </a:ext>
                </a:extLst>
              </a:tr>
              <a:tr h="19093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Rashodi za nabavu nefinancijske imovine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56.268.941,14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-17.334.604,70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38.934.336,44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53294940"/>
                  </a:ext>
                </a:extLst>
              </a:tr>
              <a:tr h="18531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Izdaci za financijsku imovinu i otplate zajmova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917053"/>
                  </a:ext>
                </a:extLst>
              </a:tr>
              <a:tr h="144189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53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Izdaci za dionice i udjele u glavnici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2.000.000,00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2.000.000,00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96918112"/>
                  </a:ext>
                </a:extLst>
              </a:tr>
              <a:tr h="190931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0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54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0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Izdaci za otplatu glavnice primljenih kredita i zajmova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4.455.150,00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4.455.150,00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2510056"/>
                  </a:ext>
                </a:extLst>
              </a:tr>
              <a:tr h="27729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5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Izdaci za financijsku imovinu i otplate zajmova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6.455.150,00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6.455.150,00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91075571"/>
                  </a:ext>
                </a:extLst>
              </a:tr>
              <a:tr h="14418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hr-HR" sz="900" b="1" i="0" u="sng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Vlastiti izvori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459274"/>
                  </a:ext>
                </a:extLst>
              </a:tr>
              <a:tr h="27422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 92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Pokriće prenesenog manjka iz ranijih godina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342.803,41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35.868,59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378.672,00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DAE3F3"/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004957757"/>
                  </a:ext>
                </a:extLst>
              </a:tr>
              <a:tr h="144189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hr-HR" sz="900" b="1" i="0" u="none" strike="noStrike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18"/>
                        </a:rPr>
                        <a:t>UKUPNO</a:t>
                      </a:r>
                    </a:p>
                  </a:txBody>
                  <a:tcPr marL="7770" marR="7770" marT="777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203.800.000,00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-9.800.000,00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194.000.000,00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B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281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1262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-49427"/>
            <a:ext cx="12369284" cy="6956854"/>
          </a:xfrm>
          <a:prstGeom prst="rect">
            <a:avLst/>
          </a:prstGeom>
        </p:spPr>
      </p:pic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9512637"/>
              </p:ext>
            </p:extLst>
          </p:nvPr>
        </p:nvGraphicFramePr>
        <p:xfrm>
          <a:off x="989901" y="1208015"/>
          <a:ext cx="8094895" cy="3422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0833514"/>
              </p:ext>
            </p:extLst>
          </p:nvPr>
        </p:nvGraphicFramePr>
        <p:xfrm>
          <a:off x="1392571" y="1054717"/>
          <a:ext cx="6912529" cy="3294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kstniOkvir 8">
            <a:extLst>
              <a:ext uri="{FF2B5EF4-FFF2-40B4-BE49-F238E27FC236}">
                <a16:creationId xmlns:a16="http://schemas.microsoft.com/office/drawing/2014/main" id="{B814C2AB-A338-6946-FD72-652E5C2E2649}"/>
              </a:ext>
            </a:extLst>
          </p:cNvPr>
          <p:cNvSpPr txBox="1"/>
          <p:nvPr/>
        </p:nvSpPr>
        <p:spPr>
          <a:xfrm>
            <a:off x="587229" y="466726"/>
            <a:ext cx="10444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USPOREDNI PREGLED PLANA RASHODA I IZDATAKA GRADA OSIJEKA U 2025. </a:t>
            </a:r>
          </a:p>
        </p:txBody>
      </p:sp>
      <p:graphicFrame>
        <p:nvGraphicFramePr>
          <p:cNvPr id="2" name="Grafikon 1">
            <a:extLst>
              <a:ext uri="{FF2B5EF4-FFF2-40B4-BE49-F238E27FC236}">
                <a16:creationId xmlns:a16="http://schemas.microsoft.com/office/drawing/2014/main" id="{F1511898-8221-41EF-BF92-23FE725AEE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9920433"/>
              </p:ext>
            </p:extLst>
          </p:nvPr>
        </p:nvGraphicFramePr>
        <p:xfrm>
          <a:off x="1111973" y="926313"/>
          <a:ext cx="5605022" cy="3422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06119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229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1"/>
            <a:ext cx="98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KONTAKTI I INFORMACIJE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/>
        </p:nvGraphicFramePr>
        <p:xfrm>
          <a:off x="377505" y="1124125"/>
          <a:ext cx="8707291" cy="3506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/>
        </p:nvGraphicFramePr>
        <p:xfrm>
          <a:off x="520117" y="1208015"/>
          <a:ext cx="7675927" cy="3141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kstniOkvir 7">
            <a:extLst>
              <a:ext uri="{FF2B5EF4-FFF2-40B4-BE49-F238E27FC236}">
                <a16:creationId xmlns:a16="http://schemas.microsoft.com/office/drawing/2014/main" id="{96EC9EFA-0CFE-E569-8ED1-273B32540313}"/>
              </a:ext>
            </a:extLst>
          </p:cNvPr>
          <p:cNvSpPr txBox="1"/>
          <p:nvPr/>
        </p:nvSpPr>
        <p:spPr>
          <a:xfrm>
            <a:off x="461394" y="1464550"/>
            <a:ext cx="81624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Grad Osijek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Upravni odjel za financije i nabavu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Odsjek za proračun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Kuhačeva 9, 31000 Osijek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Proračunski dokumenti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6"/>
              </a:rPr>
              <a:t>https://www.osijek.hr/proracunski-dokumenti/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7"/>
              </a:rPr>
              <a:t>https://www.osijek.hr/gradska-uprava/vazni-dokumenti/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19645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61b630-1d91-40ab-8e9b-8e9455b049fe">
      <Terms xmlns="http://schemas.microsoft.com/office/infopath/2007/PartnerControls"/>
    </lcf76f155ced4ddcb4097134ff3c332f>
    <TaxCatchAll xmlns="8f68a5de-f7da-44ea-a0a6-768bc904f3a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BB4E64C075144A97774078E840ADA8" ma:contentTypeVersion="18" ma:contentTypeDescription="Create a new document." ma:contentTypeScope="" ma:versionID="f9f964ac3815e5466d3994acf054b524">
  <xsd:schema xmlns:xsd="http://www.w3.org/2001/XMLSchema" xmlns:xs="http://www.w3.org/2001/XMLSchema" xmlns:p="http://schemas.microsoft.com/office/2006/metadata/properties" xmlns:ns2="8f68a5de-f7da-44ea-a0a6-768bc904f3ae" xmlns:ns3="6d61b630-1d91-40ab-8e9b-8e9455b049fe" targetNamespace="http://schemas.microsoft.com/office/2006/metadata/properties" ma:root="true" ma:fieldsID="380a0fa337c0b6b2d37e33745510c757" ns2:_="" ns3:_="">
    <xsd:import namespace="8f68a5de-f7da-44ea-a0a6-768bc904f3ae"/>
    <xsd:import namespace="6d61b630-1d91-40ab-8e9b-8e9455b049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8a5de-f7da-44ea-a0a6-768bc904f3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eb9d07a-0eb7-404f-944d-87860595fc45}" ma:internalName="TaxCatchAll" ma:showField="CatchAllData" ma:web="8f68a5de-f7da-44ea-a0a6-768bc904f3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61b630-1d91-40ab-8e9b-8e9455b049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674b04e-36ac-4328-96f0-c50880d969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A1AC19-487C-43C3-BE9D-967B39D785D6}">
  <ds:schemaRefs>
    <ds:schemaRef ds:uri="http://schemas.microsoft.com/office/2006/metadata/properties"/>
    <ds:schemaRef ds:uri="http://schemas.microsoft.com/office/infopath/2007/PartnerControls"/>
    <ds:schemaRef ds:uri="6d61b630-1d91-40ab-8e9b-8e9455b049fe"/>
    <ds:schemaRef ds:uri="8f68a5de-f7da-44ea-a0a6-768bc904f3ae"/>
  </ds:schemaRefs>
</ds:datastoreItem>
</file>

<file path=customXml/itemProps2.xml><?xml version="1.0" encoding="utf-8"?>
<ds:datastoreItem xmlns:ds="http://schemas.openxmlformats.org/officeDocument/2006/customXml" ds:itemID="{AF0F9CB2-D394-4638-AF6E-F9710DDEAD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D7BC67-E5CC-46DA-A4E9-B8113E1B74AD}"/>
</file>

<file path=docProps/app.xml><?xml version="1.0" encoding="utf-8"?>
<Properties xmlns="http://schemas.openxmlformats.org/officeDocument/2006/extended-properties" xmlns:vt="http://schemas.openxmlformats.org/officeDocument/2006/docPropsVTypes">
  <TotalTime>2905</TotalTime>
  <Words>893</Words>
  <Application>Microsoft Office PowerPoint</Application>
  <PresentationFormat>Široki zaslon</PresentationFormat>
  <Paragraphs>257</Paragraphs>
  <Slides>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Montserrat</vt:lpstr>
      <vt:lpstr>Times New Roman</vt:lpstr>
      <vt:lpstr>Wingdings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 Vinkovic</dc:creator>
  <cp:lastModifiedBy>Andrea Crnković</cp:lastModifiedBy>
  <cp:revision>6</cp:revision>
  <dcterms:created xsi:type="dcterms:W3CDTF">2023-03-21T14:01:40Z</dcterms:created>
  <dcterms:modified xsi:type="dcterms:W3CDTF">2025-11-25T07:25:14Z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0x01010056BB4E64C075144A97774078E840ADA8</vt:lpwstr>
  </property>
  <property fmtid="{D5CDD505-2E9C-101B-9397-08002B2CF9AE}" pid="3" name="MediaServiceImageTags">
    <vt:lpwstr/>
  </property>
</Properties>
</file>