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8" r:id="rId6"/>
    <p:sldId id="259" r:id="rId7"/>
    <p:sldId id="260" r:id="rId8"/>
    <p:sldId id="261" r:id="rId9"/>
    <p:sldId id="265" r:id="rId10"/>
    <p:sldId id="262" r:id="rId11"/>
    <p:sldId id="263" r:id="rId12"/>
    <p:sldId id="264" r:id="rId13"/>
    <p:sldId id="266" r:id="rId14"/>
    <p:sldId id="267" r:id="rId15"/>
    <p:sldId id="268" r:id="rId16"/>
    <p:sldId id="269" r:id="rId17"/>
    <p:sldId id="270" r:id="rId18"/>
  </p:sldIdLst>
  <p:sldSz cx="12192000" cy="6858000"/>
  <p:notesSz cx="6858000" cy="9144000"/>
  <p:defaultTextStyle>
    <a:defPPr>
      <a:defRPr lang="en-H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8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8D24B16-588D-44A9-9AAA-E364B1BC0D99}" v="14" dt="2026-05-14T12:50:45.181"/>
    <p1510:client id="{E203058A-B718-4A04-BB30-4998451F3660}" v="6" dt="2026-05-15T12:17:14.70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6327"/>
  </p:normalViewPr>
  <p:slideViewPr>
    <p:cSldViewPr snapToGrid="0">
      <p:cViewPr varScale="1">
        <p:scale>
          <a:sx n="112" d="100"/>
          <a:sy n="112" d="100"/>
        </p:scale>
        <p:origin x="516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ita Andrić" userId="f9a9bb3b-44ac-4a86-ab9e-3ab7c92e547a" providerId="ADAL" clId="{6FCF35FE-9D2A-4EF1-89B0-BB7BE8D1017B}"/>
    <pc:docChg chg="undo custSel modSld">
      <pc:chgData name="Anita Andrić" userId="f9a9bb3b-44ac-4a86-ab9e-3ab7c92e547a" providerId="ADAL" clId="{6FCF35FE-9D2A-4EF1-89B0-BB7BE8D1017B}" dt="2026-05-14T13:26:54.317" v="1398" actId="207"/>
      <pc:docMkLst>
        <pc:docMk/>
      </pc:docMkLst>
      <pc:sldChg chg="modSp mod">
        <pc:chgData name="Anita Andrić" userId="f9a9bb3b-44ac-4a86-ab9e-3ab7c92e547a" providerId="ADAL" clId="{6FCF35FE-9D2A-4EF1-89B0-BB7BE8D1017B}" dt="2026-05-13T09:27:05.734" v="26" actId="20577"/>
        <pc:sldMkLst>
          <pc:docMk/>
          <pc:sldMk cId="3065717341" sldId="256"/>
        </pc:sldMkLst>
        <pc:spChg chg="mod">
          <ac:chgData name="Anita Andrić" userId="f9a9bb3b-44ac-4a86-ab9e-3ab7c92e547a" providerId="ADAL" clId="{6FCF35FE-9D2A-4EF1-89B0-BB7BE8D1017B}" dt="2026-05-13T09:27:05.734" v="26" actId="20577"/>
          <ac:spMkLst>
            <pc:docMk/>
            <pc:sldMk cId="3065717341" sldId="256"/>
            <ac:spMk id="3" creationId="{D3FAE861-246C-40DC-3418-9E6DFDE80DFC}"/>
          </ac:spMkLst>
        </pc:spChg>
        <pc:spChg chg="mod">
          <ac:chgData name="Anita Andrić" userId="f9a9bb3b-44ac-4a86-ab9e-3ab7c92e547a" providerId="ADAL" clId="{6FCF35FE-9D2A-4EF1-89B0-BB7BE8D1017B}" dt="2026-05-13T09:26:36.896" v="1" actId="20577"/>
          <ac:spMkLst>
            <pc:docMk/>
            <pc:sldMk cId="3065717341" sldId="256"/>
            <ac:spMk id="8" creationId="{FA13BA7C-2664-75E6-E7FD-25880E4E888A}"/>
          </ac:spMkLst>
        </pc:spChg>
      </pc:sldChg>
      <pc:sldChg chg="modSp mod">
        <pc:chgData name="Anita Andrić" userId="f9a9bb3b-44ac-4a86-ab9e-3ab7c92e547a" providerId="ADAL" clId="{6FCF35FE-9D2A-4EF1-89B0-BB7BE8D1017B}" dt="2026-05-13T09:31:52.498" v="91" actId="20577"/>
        <pc:sldMkLst>
          <pc:docMk/>
          <pc:sldMk cId="1533232375" sldId="259"/>
        </pc:sldMkLst>
        <pc:spChg chg="mod">
          <ac:chgData name="Anita Andrić" userId="f9a9bb3b-44ac-4a86-ab9e-3ab7c92e547a" providerId="ADAL" clId="{6FCF35FE-9D2A-4EF1-89B0-BB7BE8D1017B}" dt="2026-05-13T09:29:26.079" v="60" actId="20577"/>
          <ac:spMkLst>
            <pc:docMk/>
            <pc:sldMk cId="1533232375" sldId="259"/>
            <ac:spMk id="7" creationId="{8F10A95F-EFD0-E3B6-85EA-24D1834AB5CD}"/>
          </ac:spMkLst>
        </pc:spChg>
        <pc:spChg chg="mod">
          <ac:chgData name="Anita Andrić" userId="f9a9bb3b-44ac-4a86-ab9e-3ab7c92e547a" providerId="ADAL" clId="{6FCF35FE-9D2A-4EF1-89B0-BB7BE8D1017B}" dt="2026-05-13T09:29:48.248" v="66" actId="20577"/>
          <ac:spMkLst>
            <pc:docMk/>
            <pc:sldMk cId="1533232375" sldId="259"/>
            <ac:spMk id="8" creationId="{4AD2D8D5-7DE0-24BC-9F40-1221AE495F60}"/>
          </ac:spMkLst>
        </pc:spChg>
        <pc:spChg chg="mod">
          <ac:chgData name="Anita Andrić" userId="f9a9bb3b-44ac-4a86-ab9e-3ab7c92e547a" providerId="ADAL" clId="{6FCF35FE-9D2A-4EF1-89B0-BB7BE8D1017B}" dt="2026-05-13T09:31:52.498" v="91" actId="20577"/>
          <ac:spMkLst>
            <pc:docMk/>
            <pc:sldMk cId="1533232375" sldId="259"/>
            <ac:spMk id="9" creationId="{B811E987-8E15-07AC-37B1-A2E73201C5F4}"/>
          </ac:spMkLst>
        </pc:spChg>
      </pc:sldChg>
      <pc:sldChg chg="modSp mod">
        <pc:chgData name="Anita Andrić" userId="f9a9bb3b-44ac-4a86-ab9e-3ab7c92e547a" providerId="ADAL" clId="{6FCF35FE-9D2A-4EF1-89B0-BB7BE8D1017B}" dt="2026-05-13T09:42:12.331" v="334" actId="20577"/>
        <pc:sldMkLst>
          <pc:docMk/>
          <pc:sldMk cId="2982849108" sldId="260"/>
        </pc:sldMkLst>
        <pc:spChg chg="mod">
          <ac:chgData name="Anita Andrić" userId="f9a9bb3b-44ac-4a86-ab9e-3ab7c92e547a" providerId="ADAL" clId="{6FCF35FE-9D2A-4EF1-89B0-BB7BE8D1017B}" dt="2026-05-13T09:32:48.377" v="93" actId="20577"/>
          <ac:spMkLst>
            <pc:docMk/>
            <pc:sldMk cId="2982849108" sldId="260"/>
            <ac:spMk id="2" creationId="{1D0B6310-3559-26D7-BBF6-4245847B7207}"/>
          </ac:spMkLst>
        </pc:spChg>
        <pc:spChg chg="mod">
          <ac:chgData name="Anita Andrić" userId="f9a9bb3b-44ac-4a86-ab9e-3ab7c92e547a" providerId="ADAL" clId="{6FCF35FE-9D2A-4EF1-89B0-BB7BE8D1017B}" dt="2026-05-13T09:42:12.331" v="334" actId="20577"/>
          <ac:spMkLst>
            <pc:docMk/>
            <pc:sldMk cId="2982849108" sldId="260"/>
            <ac:spMk id="3" creationId="{2265F3C5-6D66-6BED-F8ED-25628B17444B}"/>
          </ac:spMkLst>
        </pc:spChg>
      </pc:sldChg>
      <pc:sldChg chg="modSp mod">
        <pc:chgData name="Anita Andrić" userId="f9a9bb3b-44ac-4a86-ab9e-3ab7c92e547a" providerId="ADAL" clId="{6FCF35FE-9D2A-4EF1-89B0-BB7BE8D1017B}" dt="2026-05-13T09:43:49.915" v="336" actId="20577"/>
        <pc:sldMkLst>
          <pc:docMk/>
          <pc:sldMk cId="3938288106" sldId="261"/>
        </pc:sldMkLst>
        <pc:spChg chg="mod">
          <ac:chgData name="Anita Andrić" userId="f9a9bb3b-44ac-4a86-ab9e-3ab7c92e547a" providerId="ADAL" clId="{6FCF35FE-9D2A-4EF1-89B0-BB7BE8D1017B}" dt="2026-05-13T09:43:49.915" v="336" actId="20577"/>
          <ac:spMkLst>
            <pc:docMk/>
            <pc:sldMk cId="3938288106" sldId="261"/>
            <ac:spMk id="2" creationId="{1D0B6310-3559-26D7-BBF6-4245847B7207}"/>
          </ac:spMkLst>
        </pc:spChg>
      </pc:sldChg>
      <pc:sldChg chg="addSp modSp mod">
        <pc:chgData name="Anita Andrić" userId="f9a9bb3b-44ac-4a86-ab9e-3ab7c92e547a" providerId="ADAL" clId="{6FCF35FE-9D2A-4EF1-89B0-BB7BE8D1017B}" dt="2026-05-14T07:06:23.122" v="754" actId="20577"/>
        <pc:sldMkLst>
          <pc:docMk/>
          <pc:sldMk cId="3081262649" sldId="262"/>
        </pc:sldMkLst>
        <pc:spChg chg="mod">
          <ac:chgData name="Anita Andrić" userId="f9a9bb3b-44ac-4a86-ab9e-3ab7c92e547a" providerId="ADAL" clId="{6FCF35FE-9D2A-4EF1-89B0-BB7BE8D1017B}" dt="2026-05-14T06:05:40.792" v="725" actId="20577"/>
          <ac:spMkLst>
            <pc:docMk/>
            <pc:sldMk cId="3081262649" sldId="262"/>
            <ac:spMk id="3" creationId="{2265F3C5-6D66-6BED-F8ED-25628B17444B}"/>
          </ac:spMkLst>
        </pc:spChg>
        <pc:graphicFrameChg chg="add mod">
          <ac:chgData name="Anita Andrić" userId="f9a9bb3b-44ac-4a86-ab9e-3ab7c92e547a" providerId="ADAL" clId="{6FCF35FE-9D2A-4EF1-89B0-BB7BE8D1017B}" dt="2026-05-14T06:06:40.262" v="733"/>
          <ac:graphicFrameMkLst>
            <pc:docMk/>
            <pc:sldMk cId="3081262649" sldId="262"/>
            <ac:graphicFrameMk id="5" creationId="{3F2EA6EF-0E6D-45EC-8723-613145468F0D}"/>
          </ac:graphicFrameMkLst>
        </pc:graphicFrameChg>
        <pc:graphicFrameChg chg="mod">
          <ac:chgData name="Anita Andrić" userId="f9a9bb3b-44ac-4a86-ab9e-3ab7c92e547a" providerId="ADAL" clId="{6FCF35FE-9D2A-4EF1-89B0-BB7BE8D1017B}" dt="2026-05-14T06:05:51.183" v="727"/>
          <ac:graphicFrameMkLst>
            <pc:docMk/>
            <pc:sldMk cId="3081262649" sldId="262"/>
            <ac:graphicFrameMk id="10" creationId="{418D15CA-63F9-BBE4-AE5C-A4CB9C1E9CEE}"/>
          </ac:graphicFrameMkLst>
        </pc:graphicFrameChg>
        <pc:graphicFrameChg chg="mod modGraphic">
          <ac:chgData name="Anita Andrić" userId="f9a9bb3b-44ac-4a86-ab9e-3ab7c92e547a" providerId="ADAL" clId="{6FCF35FE-9D2A-4EF1-89B0-BB7BE8D1017B}" dt="2026-05-14T07:06:23.122" v="754" actId="20577"/>
          <ac:graphicFrameMkLst>
            <pc:docMk/>
            <pc:sldMk cId="3081262649" sldId="262"/>
            <ac:graphicFrameMk id="15" creationId="{C60D718D-114A-83C8-3A59-77AF63626A61}"/>
          </ac:graphicFrameMkLst>
        </pc:graphicFrameChg>
        <pc:picChg chg="mod">
          <ac:chgData name="Anita Andrić" userId="f9a9bb3b-44ac-4a86-ab9e-3ab7c92e547a" providerId="ADAL" clId="{6FCF35FE-9D2A-4EF1-89B0-BB7BE8D1017B}" dt="2026-05-14T06:05:43.299" v="726" actId="1076"/>
          <ac:picMkLst>
            <pc:docMk/>
            <pc:sldMk cId="3081262649" sldId="262"/>
            <ac:picMk id="4" creationId="{7AB52835-B9E6-36F5-D31C-3DEB395E4895}"/>
          </ac:picMkLst>
        </pc:picChg>
      </pc:sldChg>
      <pc:sldChg chg="modSp mod">
        <pc:chgData name="Anita Andrić" userId="f9a9bb3b-44ac-4a86-ab9e-3ab7c92e547a" providerId="ADAL" clId="{6FCF35FE-9D2A-4EF1-89B0-BB7BE8D1017B}" dt="2026-05-14T07:16:06.809" v="765" actId="255"/>
        <pc:sldMkLst>
          <pc:docMk/>
          <pc:sldMk cId="2334906386" sldId="263"/>
        </pc:sldMkLst>
        <pc:graphicFrameChg chg="mod modGraphic">
          <ac:chgData name="Anita Andrić" userId="f9a9bb3b-44ac-4a86-ab9e-3ab7c92e547a" providerId="ADAL" clId="{6FCF35FE-9D2A-4EF1-89B0-BB7BE8D1017B}" dt="2026-05-14T07:16:06.809" v="765" actId="255"/>
          <ac:graphicFrameMkLst>
            <pc:docMk/>
            <pc:sldMk cId="2334906386" sldId="263"/>
            <ac:graphicFrameMk id="5" creationId="{862A0189-BD42-F9E6-BD40-965161CE1FAF}"/>
          </ac:graphicFrameMkLst>
        </pc:graphicFrameChg>
      </pc:sldChg>
      <pc:sldChg chg="addSp delSp modSp mod">
        <pc:chgData name="Anita Andrić" userId="f9a9bb3b-44ac-4a86-ab9e-3ab7c92e547a" providerId="ADAL" clId="{6FCF35FE-9D2A-4EF1-89B0-BB7BE8D1017B}" dt="2026-05-14T07:49:31.266" v="1022" actId="207"/>
        <pc:sldMkLst>
          <pc:docMk/>
          <pc:sldMk cId="4152446498" sldId="264"/>
        </pc:sldMkLst>
        <pc:spChg chg="mod">
          <ac:chgData name="Anita Andrić" userId="f9a9bb3b-44ac-4a86-ab9e-3ab7c92e547a" providerId="ADAL" clId="{6FCF35FE-9D2A-4EF1-89B0-BB7BE8D1017B}" dt="2026-05-14T07:49:31.266" v="1022" actId="207"/>
          <ac:spMkLst>
            <pc:docMk/>
            <pc:sldMk cId="4152446498" sldId="264"/>
            <ac:spMk id="9" creationId="{A9692452-2CE2-6F36-9378-B890D393F83A}"/>
          </ac:spMkLst>
        </pc:spChg>
        <pc:graphicFrameChg chg="del">
          <ac:chgData name="Anita Andrić" userId="f9a9bb3b-44ac-4a86-ab9e-3ab7c92e547a" providerId="ADAL" clId="{6FCF35FE-9D2A-4EF1-89B0-BB7BE8D1017B}" dt="2026-05-14T07:31:17.027" v="766" actId="478"/>
          <ac:graphicFrameMkLst>
            <pc:docMk/>
            <pc:sldMk cId="4152446498" sldId="264"/>
            <ac:graphicFrameMk id="3" creationId="{6324D0B7-3629-41DC-BC5B-74E2B73953DF}"/>
          </ac:graphicFrameMkLst>
        </pc:graphicFrameChg>
        <pc:graphicFrameChg chg="add mod">
          <ac:chgData name="Anita Andrić" userId="f9a9bb3b-44ac-4a86-ab9e-3ab7c92e547a" providerId="ADAL" clId="{6FCF35FE-9D2A-4EF1-89B0-BB7BE8D1017B}" dt="2026-05-14T07:31:35.590" v="770" actId="1076"/>
          <ac:graphicFrameMkLst>
            <pc:docMk/>
            <pc:sldMk cId="4152446498" sldId="264"/>
            <ac:graphicFrameMk id="5" creationId="{6324D0B7-3629-41DC-BC5B-74E2B73953DF}"/>
          </ac:graphicFrameMkLst>
        </pc:graphicFrameChg>
      </pc:sldChg>
      <pc:sldChg chg="modSp mod">
        <pc:chgData name="Anita Andrić" userId="f9a9bb3b-44ac-4a86-ab9e-3ab7c92e547a" providerId="ADAL" clId="{6FCF35FE-9D2A-4EF1-89B0-BB7BE8D1017B}" dt="2026-05-14T05:56:10.238" v="610" actId="20577"/>
        <pc:sldMkLst>
          <pc:docMk/>
          <pc:sldMk cId="993552463" sldId="265"/>
        </pc:sldMkLst>
        <pc:spChg chg="mod">
          <ac:chgData name="Anita Andrić" userId="f9a9bb3b-44ac-4a86-ab9e-3ab7c92e547a" providerId="ADAL" clId="{6FCF35FE-9D2A-4EF1-89B0-BB7BE8D1017B}" dt="2026-05-13T12:42:34.445" v="441" actId="20577"/>
          <ac:spMkLst>
            <pc:docMk/>
            <pc:sldMk cId="993552463" sldId="265"/>
            <ac:spMk id="2" creationId="{1D0B6310-3559-26D7-BBF6-4245847B7207}"/>
          </ac:spMkLst>
        </pc:spChg>
        <pc:spChg chg="mod">
          <ac:chgData name="Anita Andrić" userId="f9a9bb3b-44ac-4a86-ab9e-3ab7c92e547a" providerId="ADAL" clId="{6FCF35FE-9D2A-4EF1-89B0-BB7BE8D1017B}" dt="2026-05-14T05:56:10.238" v="610" actId="20577"/>
          <ac:spMkLst>
            <pc:docMk/>
            <pc:sldMk cId="993552463" sldId="265"/>
            <ac:spMk id="13" creationId="{7386DD1E-513C-5287-97A8-4A780173D7C1}"/>
          </ac:spMkLst>
        </pc:spChg>
        <pc:graphicFrameChg chg="mod modGraphic">
          <ac:chgData name="Anita Andrić" userId="f9a9bb3b-44ac-4a86-ab9e-3ab7c92e547a" providerId="ADAL" clId="{6FCF35FE-9D2A-4EF1-89B0-BB7BE8D1017B}" dt="2026-05-13T12:46:21.035" v="474" actId="20577"/>
          <ac:graphicFrameMkLst>
            <pc:docMk/>
            <pc:sldMk cId="993552463" sldId="265"/>
            <ac:graphicFrameMk id="11" creationId="{37B0F74C-5E1A-1BAD-DA45-E6ED1FF88CD3}"/>
          </ac:graphicFrameMkLst>
        </pc:graphicFrameChg>
      </pc:sldChg>
      <pc:sldChg chg="addSp delSp modSp mod">
        <pc:chgData name="Anita Andrić" userId="f9a9bb3b-44ac-4a86-ab9e-3ab7c92e547a" providerId="ADAL" clId="{6FCF35FE-9D2A-4EF1-89B0-BB7BE8D1017B}" dt="2026-05-14T10:56:50.538" v="1209" actId="207"/>
        <pc:sldMkLst>
          <pc:docMk/>
          <pc:sldMk cId="1901466864" sldId="266"/>
        </pc:sldMkLst>
        <pc:spChg chg="mod">
          <ac:chgData name="Anita Andrić" userId="f9a9bb3b-44ac-4a86-ab9e-3ab7c92e547a" providerId="ADAL" clId="{6FCF35FE-9D2A-4EF1-89B0-BB7BE8D1017B}" dt="2026-05-14T10:56:50.538" v="1209" actId="207"/>
          <ac:spMkLst>
            <pc:docMk/>
            <pc:sldMk cId="1901466864" sldId="266"/>
            <ac:spMk id="5" creationId="{18BE0AFB-0FF0-31F1-4AC1-6AA7172F27C7}"/>
          </ac:spMkLst>
        </pc:spChg>
        <pc:spChg chg="mod">
          <ac:chgData name="Anita Andrić" userId="f9a9bb3b-44ac-4a86-ab9e-3ab7c92e547a" providerId="ADAL" clId="{6FCF35FE-9D2A-4EF1-89B0-BB7BE8D1017B}" dt="2026-05-14T10:56:19.290" v="1208" actId="20577"/>
          <ac:spMkLst>
            <pc:docMk/>
            <pc:sldMk cId="1901466864" sldId="266"/>
            <ac:spMk id="14" creationId="{7584571E-64F2-1463-DCF8-75725EFED9BC}"/>
          </ac:spMkLst>
        </pc:spChg>
        <pc:graphicFrameChg chg="del">
          <ac:chgData name="Anita Andrić" userId="f9a9bb3b-44ac-4a86-ab9e-3ab7c92e547a" providerId="ADAL" clId="{6FCF35FE-9D2A-4EF1-89B0-BB7BE8D1017B}" dt="2026-05-14T10:52:56.213" v="1174" actId="478"/>
          <ac:graphicFrameMkLst>
            <pc:docMk/>
            <pc:sldMk cId="1901466864" sldId="266"/>
            <ac:graphicFrameMk id="7" creationId="{F0B0F21B-1E9A-4852-9FA5-ACD6B9208302}"/>
          </ac:graphicFrameMkLst>
        </pc:graphicFrameChg>
        <pc:graphicFrameChg chg="add mod">
          <ac:chgData name="Anita Andrić" userId="f9a9bb3b-44ac-4a86-ab9e-3ab7c92e547a" providerId="ADAL" clId="{6FCF35FE-9D2A-4EF1-89B0-BB7BE8D1017B}" dt="2026-05-14T10:53:12.284" v="1178" actId="1076"/>
          <ac:graphicFrameMkLst>
            <pc:docMk/>
            <pc:sldMk cId="1901466864" sldId="266"/>
            <ac:graphicFrameMk id="8" creationId="{F0B0F21B-1E9A-4852-9FA5-ACD6B9208302}"/>
          </ac:graphicFrameMkLst>
        </pc:graphicFrameChg>
        <pc:graphicFrameChg chg="mod modGraphic">
          <ac:chgData name="Anita Andrić" userId="f9a9bb3b-44ac-4a86-ab9e-3ab7c92e547a" providerId="ADAL" clId="{6FCF35FE-9D2A-4EF1-89B0-BB7BE8D1017B}" dt="2026-05-14T10:55:10.714" v="1190" actId="20577"/>
          <ac:graphicFrameMkLst>
            <pc:docMk/>
            <pc:sldMk cId="1901466864" sldId="266"/>
            <ac:graphicFrameMk id="13" creationId="{2DBF5080-0E06-4DA3-DB0A-010DBD03094B}"/>
          </ac:graphicFrameMkLst>
        </pc:graphicFrameChg>
      </pc:sldChg>
      <pc:sldChg chg="addSp delSp modSp mod">
        <pc:chgData name="Anita Andrić" userId="f9a9bb3b-44ac-4a86-ab9e-3ab7c92e547a" providerId="ADAL" clId="{6FCF35FE-9D2A-4EF1-89B0-BB7BE8D1017B}" dt="2026-05-14T12:13:58.721" v="1333" actId="6549"/>
        <pc:sldMkLst>
          <pc:docMk/>
          <pc:sldMk cId="3745741755" sldId="267"/>
        </pc:sldMkLst>
        <pc:spChg chg="mod">
          <ac:chgData name="Anita Andrić" userId="f9a9bb3b-44ac-4a86-ab9e-3ab7c92e547a" providerId="ADAL" clId="{6FCF35FE-9D2A-4EF1-89B0-BB7BE8D1017B}" dt="2026-05-14T12:11:32.260" v="1242" actId="20577"/>
          <ac:spMkLst>
            <pc:docMk/>
            <pc:sldMk cId="3745741755" sldId="267"/>
            <ac:spMk id="12" creationId="{BEA3CBB3-E347-D3EB-6A4F-2378D0523EB1}"/>
          </ac:spMkLst>
        </pc:spChg>
        <pc:spChg chg="mod">
          <ac:chgData name="Anita Andrić" userId="f9a9bb3b-44ac-4a86-ab9e-3ab7c92e547a" providerId="ADAL" clId="{6FCF35FE-9D2A-4EF1-89B0-BB7BE8D1017B}" dt="2026-05-14T12:13:58.721" v="1333" actId="6549"/>
          <ac:spMkLst>
            <pc:docMk/>
            <pc:sldMk cId="3745741755" sldId="267"/>
            <ac:spMk id="16" creationId="{411F5FFB-6B39-050F-1690-B4D2036E757C}"/>
          </ac:spMkLst>
        </pc:spChg>
        <pc:graphicFrameChg chg="del">
          <ac:chgData name="Anita Andrić" userId="f9a9bb3b-44ac-4a86-ab9e-3ab7c92e547a" providerId="ADAL" clId="{6FCF35FE-9D2A-4EF1-89B0-BB7BE8D1017B}" dt="2026-05-14T12:09:42.693" v="1211" actId="478"/>
          <ac:graphicFrameMkLst>
            <pc:docMk/>
            <pc:sldMk cId="3745741755" sldId="267"/>
            <ac:graphicFrameMk id="5" creationId="{EFFFACEE-B786-4991-9684-80767B995598}"/>
          </ac:graphicFrameMkLst>
        </pc:graphicFrameChg>
        <pc:graphicFrameChg chg="add mod">
          <ac:chgData name="Anita Andrić" userId="f9a9bb3b-44ac-4a86-ab9e-3ab7c92e547a" providerId="ADAL" clId="{6FCF35FE-9D2A-4EF1-89B0-BB7BE8D1017B}" dt="2026-05-14T12:10:08.897" v="1215" actId="1076"/>
          <ac:graphicFrameMkLst>
            <pc:docMk/>
            <pc:sldMk cId="3745741755" sldId="267"/>
            <ac:graphicFrameMk id="7" creationId="{EFFFACEE-B786-4991-9684-80767B995598}"/>
          </ac:graphicFrameMkLst>
        </pc:graphicFrameChg>
      </pc:sldChg>
      <pc:sldChg chg="addSp delSp modSp mod">
        <pc:chgData name="Anita Andrić" userId="f9a9bb3b-44ac-4a86-ab9e-3ab7c92e547a" providerId="ADAL" clId="{6FCF35FE-9D2A-4EF1-89B0-BB7BE8D1017B}" dt="2026-05-14T12:50:49.434" v="1339" actId="1076"/>
        <pc:sldMkLst>
          <pc:docMk/>
          <pc:sldMk cId="206119950" sldId="268"/>
        </pc:sldMkLst>
        <pc:graphicFrameChg chg="add mod">
          <ac:chgData name="Anita Andrić" userId="f9a9bb3b-44ac-4a86-ab9e-3ab7c92e547a" providerId="ADAL" clId="{6FCF35FE-9D2A-4EF1-89B0-BB7BE8D1017B}" dt="2026-05-14T12:50:49.434" v="1339" actId="1076"/>
          <ac:graphicFrameMkLst>
            <pc:docMk/>
            <pc:sldMk cId="206119950" sldId="268"/>
            <ac:graphicFrameMk id="3" creationId="{2B308F6A-B661-4E87-B610-031B970C6AF0}"/>
          </ac:graphicFrameMkLst>
        </pc:graphicFrameChg>
        <pc:graphicFrameChg chg="del">
          <ac:chgData name="Anita Andrić" userId="f9a9bb3b-44ac-4a86-ab9e-3ab7c92e547a" providerId="ADAL" clId="{6FCF35FE-9D2A-4EF1-89B0-BB7BE8D1017B}" dt="2026-05-14T12:50:24.086" v="1334" actId="478"/>
          <ac:graphicFrameMkLst>
            <pc:docMk/>
            <pc:sldMk cId="206119950" sldId="268"/>
            <ac:graphicFrameMk id="10" creationId="{2B308F6A-B661-4E87-B610-031B970C6AF0}"/>
          </ac:graphicFrameMkLst>
        </pc:graphicFrameChg>
      </pc:sldChg>
      <pc:sldChg chg="modSp mod">
        <pc:chgData name="Anita Andrić" userId="f9a9bb3b-44ac-4a86-ab9e-3ab7c92e547a" providerId="ADAL" clId="{6FCF35FE-9D2A-4EF1-89B0-BB7BE8D1017B}" dt="2026-05-14T13:26:54.317" v="1398" actId="207"/>
        <pc:sldMkLst>
          <pc:docMk/>
          <pc:sldMk cId="3343558250" sldId="269"/>
        </pc:sldMkLst>
        <pc:spChg chg="mod">
          <ac:chgData name="Anita Andrić" userId="f9a9bb3b-44ac-4a86-ab9e-3ab7c92e547a" providerId="ADAL" clId="{6FCF35FE-9D2A-4EF1-89B0-BB7BE8D1017B}" dt="2026-05-14T13:26:54.317" v="1398" actId="207"/>
          <ac:spMkLst>
            <pc:docMk/>
            <pc:sldMk cId="3343558250" sldId="269"/>
            <ac:spMk id="8" creationId="{96EC9EFA-0CFE-E569-8ED1-273B32540313}"/>
          </ac:spMkLst>
        </pc:spChg>
        <pc:picChg chg="mod">
          <ac:chgData name="Anita Andrić" userId="f9a9bb3b-44ac-4a86-ab9e-3ab7c92e547a" providerId="ADAL" clId="{6FCF35FE-9D2A-4EF1-89B0-BB7BE8D1017B}" dt="2026-05-14T12:51:45.226" v="1368" actId="1076"/>
          <ac:picMkLst>
            <pc:docMk/>
            <pc:sldMk cId="3343558250" sldId="269"/>
            <ac:picMk id="4" creationId="{7AB52835-B9E6-36F5-D31C-3DEB395E4895}"/>
          </ac:picMkLst>
        </pc:picChg>
      </pc:sldChg>
      <pc:sldChg chg="modSp mod">
        <pc:chgData name="Anita Andrić" userId="f9a9bb3b-44ac-4a86-ab9e-3ab7c92e547a" providerId="ADAL" clId="{6FCF35FE-9D2A-4EF1-89B0-BB7BE8D1017B}" dt="2026-05-14T12:51:36.379" v="1367" actId="20577"/>
        <pc:sldMkLst>
          <pc:docMk/>
          <pc:sldMk cId="1819645884" sldId="270"/>
        </pc:sldMkLst>
        <pc:spChg chg="mod">
          <ac:chgData name="Anita Andrić" userId="f9a9bb3b-44ac-4a86-ab9e-3ab7c92e547a" providerId="ADAL" clId="{6FCF35FE-9D2A-4EF1-89B0-BB7BE8D1017B}" dt="2026-05-14T12:51:36.379" v="1367" actId="20577"/>
          <ac:spMkLst>
            <pc:docMk/>
            <pc:sldMk cId="1819645884" sldId="270"/>
            <ac:spMk id="8" creationId="{96EC9EFA-0CFE-E569-8ED1-273B32540313}"/>
          </ac:spMkLst>
        </pc:spChg>
      </pc:sldChg>
    </pc:docChg>
  </pc:docChgLst>
  <pc:docChgLst>
    <pc:chgData name="Andrea Crnković" userId="56356317-2087-452b-982a-e8e387ab59e1" providerId="ADAL" clId="{19A9B651-C97C-4B5A-BEE8-0AFDD59E70C0}"/>
    <pc:docChg chg="modSld">
      <pc:chgData name="Andrea Crnković" userId="56356317-2087-452b-982a-e8e387ab59e1" providerId="ADAL" clId="{19A9B651-C97C-4B5A-BEE8-0AFDD59E70C0}" dt="2026-05-15T12:24:57.996" v="290" actId="20577"/>
      <pc:docMkLst>
        <pc:docMk/>
      </pc:docMkLst>
      <pc:sldChg chg="modSp mod">
        <pc:chgData name="Andrea Crnković" userId="56356317-2087-452b-982a-e8e387ab59e1" providerId="ADAL" clId="{19A9B651-C97C-4B5A-BEE8-0AFDD59E70C0}" dt="2026-05-15T12:06:40.078" v="13" actId="20577"/>
        <pc:sldMkLst>
          <pc:docMk/>
          <pc:sldMk cId="3938288106" sldId="261"/>
        </pc:sldMkLst>
        <pc:spChg chg="mod">
          <ac:chgData name="Andrea Crnković" userId="56356317-2087-452b-982a-e8e387ab59e1" providerId="ADAL" clId="{19A9B651-C97C-4B5A-BEE8-0AFDD59E70C0}" dt="2026-05-15T12:06:40.078" v="13" actId="20577"/>
          <ac:spMkLst>
            <pc:docMk/>
            <pc:sldMk cId="3938288106" sldId="261"/>
            <ac:spMk id="3" creationId="{2265F3C5-6D66-6BED-F8ED-25628B17444B}"/>
          </ac:spMkLst>
        </pc:spChg>
      </pc:sldChg>
      <pc:sldChg chg="modSp">
        <pc:chgData name="Andrea Crnković" userId="56356317-2087-452b-982a-e8e387ab59e1" providerId="ADAL" clId="{19A9B651-C97C-4B5A-BEE8-0AFDD59E70C0}" dt="2026-05-15T12:14:01.996" v="22" actId="2711"/>
        <pc:sldMkLst>
          <pc:docMk/>
          <pc:sldMk cId="3081262649" sldId="262"/>
        </pc:sldMkLst>
        <pc:graphicFrameChg chg="mod">
          <ac:chgData name="Andrea Crnković" userId="56356317-2087-452b-982a-e8e387ab59e1" providerId="ADAL" clId="{19A9B651-C97C-4B5A-BEE8-0AFDD59E70C0}" dt="2026-05-15T12:14:01.996" v="22" actId="2711"/>
          <ac:graphicFrameMkLst>
            <pc:docMk/>
            <pc:sldMk cId="3081262649" sldId="262"/>
            <ac:graphicFrameMk id="5" creationId="{3F2EA6EF-0E6D-45EC-8723-613145468F0D}"/>
          </ac:graphicFrameMkLst>
        </pc:graphicFrameChg>
      </pc:sldChg>
      <pc:sldChg chg="modSp mod">
        <pc:chgData name="Andrea Crnković" userId="56356317-2087-452b-982a-e8e387ab59e1" providerId="ADAL" clId="{19A9B651-C97C-4B5A-BEE8-0AFDD59E70C0}" dt="2026-05-15T12:14:21.013" v="23" actId="207"/>
        <pc:sldMkLst>
          <pc:docMk/>
          <pc:sldMk cId="4152446498" sldId="264"/>
        </pc:sldMkLst>
        <pc:spChg chg="mod">
          <ac:chgData name="Andrea Crnković" userId="56356317-2087-452b-982a-e8e387ab59e1" providerId="ADAL" clId="{19A9B651-C97C-4B5A-BEE8-0AFDD59E70C0}" dt="2026-05-15T12:14:21.013" v="23" actId="207"/>
          <ac:spMkLst>
            <pc:docMk/>
            <pc:sldMk cId="4152446498" sldId="264"/>
            <ac:spMk id="9" creationId="{A9692452-2CE2-6F36-9378-B890D393F83A}"/>
          </ac:spMkLst>
        </pc:spChg>
        <pc:graphicFrameChg chg="mod">
          <ac:chgData name="Andrea Crnković" userId="56356317-2087-452b-982a-e8e387ab59e1" providerId="ADAL" clId="{19A9B651-C97C-4B5A-BEE8-0AFDD59E70C0}" dt="2026-05-15T12:13:55.580" v="21" actId="2711"/>
          <ac:graphicFrameMkLst>
            <pc:docMk/>
            <pc:sldMk cId="4152446498" sldId="264"/>
            <ac:graphicFrameMk id="5" creationId="{6324D0B7-3629-41DC-BC5B-74E2B73953DF}"/>
          </ac:graphicFrameMkLst>
        </pc:graphicFrameChg>
      </pc:sldChg>
      <pc:sldChg chg="modSp mod">
        <pc:chgData name="Andrea Crnković" userId="56356317-2087-452b-982a-e8e387ab59e1" providerId="ADAL" clId="{19A9B651-C97C-4B5A-BEE8-0AFDD59E70C0}" dt="2026-05-15T12:11:36.673" v="20" actId="255"/>
        <pc:sldMkLst>
          <pc:docMk/>
          <pc:sldMk cId="993552463" sldId="265"/>
        </pc:sldMkLst>
        <pc:spChg chg="mod">
          <ac:chgData name="Andrea Crnković" userId="56356317-2087-452b-982a-e8e387ab59e1" providerId="ADAL" clId="{19A9B651-C97C-4B5A-BEE8-0AFDD59E70C0}" dt="2026-05-15T12:11:36.673" v="20" actId="255"/>
          <ac:spMkLst>
            <pc:docMk/>
            <pc:sldMk cId="993552463" sldId="265"/>
            <ac:spMk id="13" creationId="{7386DD1E-513C-5287-97A8-4A780173D7C1}"/>
          </ac:spMkLst>
        </pc:spChg>
      </pc:sldChg>
      <pc:sldChg chg="modSp">
        <pc:chgData name="Andrea Crnković" userId="56356317-2087-452b-982a-e8e387ab59e1" providerId="ADAL" clId="{19A9B651-C97C-4B5A-BEE8-0AFDD59E70C0}" dt="2026-05-15T12:15:13.093" v="24" actId="2711"/>
        <pc:sldMkLst>
          <pc:docMk/>
          <pc:sldMk cId="1901466864" sldId="266"/>
        </pc:sldMkLst>
        <pc:graphicFrameChg chg="mod">
          <ac:chgData name="Andrea Crnković" userId="56356317-2087-452b-982a-e8e387ab59e1" providerId="ADAL" clId="{19A9B651-C97C-4B5A-BEE8-0AFDD59E70C0}" dt="2026-05-15T12:15:13.093" v="24" actId="2711"/>
          <ac:graphicFrameMkLst>
            <pc:docMk/>
            <pc:sldMk cId="1901466864" sldId="266"/>
            <ac:graphicFrameMk id="8" creationId="{F0B0F21B-1E9A-4852-9FA5-ACD6B9208302}"/>
          </ac:graphicFrameMkLst>
        </pc:graphicFrameChg>
      </pc:sldChg>
      <pc:sldChg chg="modSp mod">
        <pc:chgData name="Andrea Crnković" userId="56356317-2087-452b-982a-e8e387ab59e1" providerId="ADAL" clId="{19A9B651-C97C-4B5A-BEE8-0AFDD59E70C0}" dt="2026-05-15T12:16:29.628" v="97" actId="20577"/>
        <pc:sldMkLst>
          <pc:docMk/>
          <pc:sldMk cId="3745741755" sldId="267"/>
        </pc:sldMkLst>
        <pc:spChg chg="mod">
          <ac:chgData name="Andrea Crnković" userId="56356317-2087-452b-982a-e8e387ab59e1" providerId="ADAL" clId="{19A9B651-C97C-4B5A-BEE8-0AFDD59E70C0}" dt="2026-05-15T12:16:29.628" v="97" actId="20577"/>
          <ac:spMkLst>
            <pc:docMk/>
            <pc:sldMk cId="3745741755" sldId="267"/>
            <ac:spMk id="12" creationId="{BEA3CBB3-E347-D3EB-6A4F-2378D0523EB1}"/>
          </ac:spMkLst>
        </pc:spChg>
        <pc:graphicFrameChg chg="mod">
          <ac:chgData name="Andrea Crnković" userId="56356317-2087-452b-982a-e8e387ab59e1" providerId="ADAL" clId="{19A9B651-C97C-4B5A-BEE8-0AFDD59E70C0}" dt="2026-05-15T12:15:29.653" v="25" actId="2711"/>
          <ac:graphicFrameMkLst>
            <pc:docMk/>
            <pc:sldMk cId="3745741755" sldId="267"/>
            <ac:graphicFrameMk id="7" creationId="{EFFFACEE-B786-4991-9684-80767B995598}"/>
          </ac:graphicFrameMkLst>
        </pc:graphicFrameChg>
      </pc:sldChg>
      <pc:sldChg chg="modSp">
        <pc:chgData name="Andrea Crnković" userId="56356317-2087-452b-982a-e8e387ab59e1" providerId="ADAL" clId="{19A9B651-C97C-4B5A-BEE8-0AFDD59E70C0}" dt="2026-05-15T12:17:14.691" v="98" actId="2711"/>
        <pc:sldMkLst>
          <pc:docMk/>
          <pc:sldMk cId="206119950" sldId="268"/>
        </pc:sldMkLst>
        <pc:graphicFrameChg chg="mod">
          <ac:chgData name="Andrea Crnković" userId="56356317-2087-452b-982a-e8e387ab59e1" providerId="ADAL" clId="{19A9B651-C97C-4B5A-BEE8-0AFDD59E70C0}" dt="2026-05-15T12:17:14.691" v="98" actId="2711"/>
          <ac:graphicFrameMkLst>
            <pc:docMk/>
            <pc:sldMk cId="206119950" sldId="268"/>
            <ac:graphicFrameMk id="3" creationId="{2B308F6A-B661-4E87-B610-031B970C6AF0}"/>
          </ac:graphicFrameMkLst>
        </pc:graphicFrameChg>
      </pc:sldChg>
      <pc:sldChg chg="modSp mod">
        <pc:chgData name="Andrea Crnković" userId="56356317-2087-452b-982a-e8e387ab59e1" providerId="ADAL" clId="{19A9B651-C97C-4B5A-BEE8-0AFDD59E70C0}" dt="2026-05-15T12:24:57.996" v="290" actId="20577"/>
        <pc:sldMkLst>
          <pc:docMk/>
          <pc:sldMk cId="3343558250" sldId="269"/>
        </pc:sldMkLst>
        <pc:spChg chg="mod">
          <ac:chgData name="Andrea Crnković" userId="56356317-2087-452b-982a-e8e387ab59e1" providerId="ADAL" clId="{19A9B651-C97C-4B5A-BEE8-0AFDD59E70C0}" dt="2026-05-15T12:24:57.996" v="290" actId="20577"/>
          <ac:spMkLst>
            <pc:docMk/>
            <pc:sldMk cId="3343558250" sldId="269"/>
            <ac:spMk id="8" creationId="{96EC9EFA-0CFE-E569-8ED1-273B32540313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6785082037297865E-2"/>
          <c:y val="4.7294217873662274E-2"/>
          <c:w val="0.50445755311298091"/>
          <c:h val="0.79265710718084348"/>
        </c:manualLayout>
      </c:layout>
      <c:barChart>
        <c:barDir val="bar"/>
        <c:grouping val="clustered"/>
        <c:varyColors val="0"/>
        <c:ser>
          <c:idx val="0"/>
          <c:order val="0"/>
          <c:tx>
            <c:v>Plan 2025.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List8!$A$2:$A$10</c:f>
              <c:strCache>
                <c:ptCount val="9"/>
                <c:pt idx="0">
                  <c:v>UPRAVNI ODJEL - URED GRADONAČELNIKA</c:v>
                </c:pt>
                <c:pt idx="1">
                  <c:v>UPRAVNI ODJEL - URED GRADA</c:v>
                </c:pt>
                <c:pt idx="2">
                  <c:v>UPRAVNI ODJEL ZA KOMUNALNO GOSPODARSTVO I PROMET</c:v>
                </c:pt>
                <c:pt idx="3">
                  <c:v>UPRAVNI ODJEL ZA GOSPODARSTVO I FONDOVE EUROPSKE UNIJE</c:v>
                </c:pt>
                <c:pt idx="4">
                  <c:v>UPRAVNI ODJEL ZA DRUŠTVENE DJELATNOSTI</c:v>
                </c:pt>
                <c:pt idx="5">
                  <c:v>UPRAVNI ODJEL ZA SOCIJALNU ZAŠTITU, UMIROVLJENIKE I ZDRAVSTVO</c:v>
                </c:pt>
                <c:pt idx="6">
                  <c:v>UPRAVNI ODJEL ZA GOSPODARENJE IMOVINOM I VLASNIČKO-PRAVNE ODNOSE</c:v>
                </c:pt>
                <c:pt idx="7">
                  <c:v>UPRAVNI ODJEL ZA FINANCIJE I NABAVU</c:v>
                </c:pt>
                <c:pt idx="8">
                  <c:v>UPRAVNI ODJEL ZA PROSTORNO UREĐENJE, GRADITELJSTVO I ZAŠTITU OKOLIŠA</c:v>
                </c:pt>
              </c:strCache>
            </c:strRef>
          </c:cat>
          <c:val>
            <c:numRef>
              <c:f>List8!$B$2:$B$10</c:f>
              <c:numCache>
                <c:formatCode>#,##0.00</c:formatCode>
                <c:ptCount val="9"/>
                <c:pt idx="0">
                  <c:v>1464023</c:v>
                </c:pt>
                <c:pt idx="1">
                  <c:v>2102245</c:v>
                </c:pt>
                <c:pt idx="2">
                  <c:v>26567237.719999999</c:v>
                </c:pt>
                <c:pt idx="3">
                  <c:v>24814141.75</c:v>
                </c:pt>
                <c:pt idx="4">
                  <c:v>92314288.260000005</c:v>
                </c:pt>
                <c:pt idx="5">
                  <c:v>4920674</c:v>
                </c:pt>
                <c:pt idx="6">
                  <c:v>14778365</c:v>
                </c:pt>
                <c:pt idx="7">
                  <c:v>14585522.390000001</c:v>
                </c:pt>
                <c:pt idx="8">
                  <c:v>12074830.880000001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52C-4157-9D9D-B7837E57EB81}"/>
            </c:ext>
          </c:extLst>
        </c:ser>
        <c:ser>
          <c:idx val="1"/>
          <c:order val="1"/>
          <c:tx>
            <c:v>Izvršenje 2025.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List8!$A$2:$A$10</c:f>
              <c:strCache>
                <c:ptCount val="9"/>
                <c:pt idx="0">
                  <c:v>UPRAVNI ODJEL - URED GRADONAČELNIKA</c:v>
                </c:pt>
                <c:pt idx="1">
                  <c:v>UPRAVNI ODJEL - URED GRADA</c:v>
                </c:pt>
                <c:pt idx="2">
                  <c:v>UPRAVNI ODJEL ZA KOMUNALNO GOSPODARSTVO I PROMET</c:v>
                </c:pt>
                <c:pt idx="3">
                  <c:v>UPRAVNI ODJEL ZA GOSPODARSTVO I FONDOVE EUROPSKE UNIJE</c:v>
                </c:pt>
                <c:pt idx="4">
                  <c:v>UPRAVNI ODJEL ZA DRUŠTVENE DJELATNOSTI</c:v>
                </c:pt>
                <c:pt idx="5">
                  <c:v>UPRAVNI ODJEL ZA SOCIJALNU ZAŠTITU, UMIROVLJENIKE I ZDRAVSTVO</c:v>
                </c:pt>
                <c:pt idx="6">
                  <c:v>UPRAVNI ODJEL ZA GOSPODARENJE IMOVINOM I VLASNIČKO-PRAVNE ODNOSE</c:v>
                </c:pt>
                <c:pt idx="7">
                  <c:v>UPRAVNI ODJEL ZA FINANCIJE I NABAVU</c:v>
                </c:pt>
                <c:pt idx="8">
                  <c:v>UPRAVNI ODJEL ZA PROSTORNO UREĐENJE, GRADITELJSTVO I ZAŠTITU OKOLIŠA</c:v>
                </c:pt>
              </c:strCache>
            </c:strRef>
          </c:cat>
          <c:val>
            <c:numRef>
              <c:f>List8!$C$2:$C$10</c:f>
              <c:numCache>
                <c:formatCode>#,##0.00</c:formatCode>
                <c:ptCount val="9"/>
                <c:pt idx="0">
                  <c:v>1204664.1200000001</c:v>
                </c:pt>
                <c:pt idx="1">
                  <c:v>1472030.94</c:v>
                </c:pt>
                <c:pt idx="2">
                  <c:v>22525570.780000001</c:v>
                </c:pt>
                <c:pt idx="3">
                  <c:v>22552543.530000001</c:v>
                </c:pt>
                <c:pt idx="4">
                  <c:v>87988011.450000003</c:v>
                </c:pt>
                <c:pt idx="5">
                  <c:v>4364988.68</c:v>
                </c:pt>
                <c:pt idx="6">
                  <c:v>11511710.970000001</c:v>
                </c:pt>
                <c:pt idx="7">
                  <c:v>14140398.369999999</c:v>
                </c:pt>
                <c:pt idx="8">
                  <c:v>7886817.7599999998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52C-4157-9D9D-B7837E57EB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01915952"/>
        <c:axId val="301916912"/>
      </c:barChart>
      <c:catAx>
        <c:axId val="301915952"/>
        <c:scaling>
          <c:orientation val="minMax"/>
        </c:scaling>
        <c:delete val="0"/>
        <c:axPos val="r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18"/>
                <a:ea typeface="+mn-ea"/>
                <a:cs typeface="+mn-cs"/>
              </a:defRPr>
            </a:pPr>
            <a:endParaRPr lang="sr-Latn-RS"/>
          </a:p>
        </c:txPr>
        <c:crossAx val="301916912"/>
        <c:crosses val="autoZero"/>
        <c:auto val="1"/>
        <c:lblAlgn val="ctr"/>
        <c:lblOffset val="100"/>
        <c:noMultiLvlLbl val="0"/>
      </c:catAx>
      <c:valAx>
        <c:axId val="301916912"/>
        <c:scaling>
          <c:orientation val="maxMin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18"/>
                <a:ea typeface="+mn-ea"/>
                <a:cs typeface="+mn-cs"/>
              </a:defRPr>
            </a:pPr>
            <a:endParaRPr lang="sr-Latn-RS"/>
          </a:p>
        </c:txPr>
        <c:crossAx val="3019159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18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Montserrat" panose="00000500000000000000" pitchFamily="2" charset="-18"/>
        </a:defRPr>
      </a:pPr>
      <a:endParaRPr lang="sr-Latn-R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2831737346101231E-2"/>
          <c:y val="3.0264805129606446E-2"/>
          <c:w val="0.63136838401355777"/>
          <c:h val="0.92601936523873984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7CFF-4B94-A417-60A1550F8B4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7CFF-4B94-A417-60A1550F8B4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7CFF-4B94-A417-60A1550F8B4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7CFF-4B94-A417-60A1550F8B4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7CFF-4B94-A417-60A1550F8B4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7CFF-4B94-A417-60A1550F8B4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7CFF-4B94-A417-60A1550F8B4F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7CFF-4B94-A417-60A1550F8B4F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7CFF-4B94-A417-60A1550F8B4F}"/>
              </c:ext>
            </c:extLst>
          </c:dPt>
          <c:cat>
            <c:strRef>
              <c:f>List9!$A$2:$A$10</c:f>
              <c:strCache>
                <c:ptCount val="9"/>
                <c:pt idx="0">
                  <c:v>Obrazovanje, 41,5%</c:v>
                </c:pt>
                <c:pt idx="1">
                  <c:v>Usluge unapređenja stanovanja i zajednice, 21,2%</c:v>
                </c:pt>
                <c:pt idx="2">
                  <c:v>Rekreacija, kultura i religija, 13,3%</c:v>
                </c:pt>
                <c:pt idx="3">
                  <c:v>Opće javne usluge, 9,6%</c:v>
                </c:pt>
                <c:pt idx="4">
                  <c:v>Ekonomski poslovi, 7,8%</c:v>
                </c:pt>
                <c:pt idx="5">
                  <c:v>Javni red i sigurnost, 3,5%</c:v>
                </c:pt>
                <c:pt idx="6">
                  <c:v>Socijalna zaštita, 2,2%</c:v>
                </c:pt>
                <c:pt idx="7">
                  <c:v>Zdravstvo, 0,5%</c:v>
                </c:pt>
                <c:pt idx="8">
                  <c:v>Zaštita okoliša, 0,4%</c:v>
                </c:pt>
              </c:strCache>
            </c:strRef>
          </c:cat>
          <c:val>
            <c:numRef>
              <c:f>List9!$C$2:$C$10</c:f>
              <c:numCache>
                <c:formatCode>0.0</c:formatCode>
                <c:ptCount val="9"/>
                <c:pt idx="0">
                  <c:v>41.529487762372327</c:v>
                </c:pt>
                <c:pt idx="1">
                  <c:v>21.225729383708114</c:v>
                </c:pt>
                <c:pt idx="2">
                  <c:v>13.287551159805606</c:v>
                </c:pt>
                <c:pt idx="3">
                  <c:v>9.6145125606070003</c:v>
                </c:pt>
                <c:pt idx="4">
                  <c:v>7.8420050479534851</c:v>
                </c:pt>
                <c:pt idx="5">
                  <c:v>3.4898211881003429</c:v>
                </c:pt>
                <c:pt idx="6">
                  <c:v>2.1571740471171323</c:v>
                </c:pt>
                <c:pt idx="7">
                  <c:v>0.45317421691543436</c:v>
                </c:pt>
                <c:pt idx="8">
                  <c:v>0.40054463342058455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7CFF-4B94-A417-60A1550F8B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18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0253916801728797E-2"/>
          <c:y val="5.9507197237366652E-2"/>
          <c:w val="0.6084016726434317"/>
          <c:h val="0.89586240483460833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tr"/>
      <c:layout>
        <c:manualLayout>
          <c:xMode val="edge"/>
          <c:yMode val="edge"/>
          <c:x val="0.65146697287839017"/>
          <c:y val="5.5555555555555552E-2"/>
          <c:w val="0.33186636045494311"/>
          <c:h val="0.9444444444444444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18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958817934649385"/>
          <c:y val="4.9884434579679726E-2"/>
          <c:w val="0.29522344071953754"/>
          <c:h val="0.9002308112018068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18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07CD-44F6-8FC2-9722153C792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07CD-44F6-8FC2-9722153C7923}"/>
              </c:ext>
            </c:extLst>
          </c:dPt>
          <c:cat>
            <c:strRef>
              <c:f>'[2025 - prihodi tablice.xlsx]6 7 8 (2025)'!$B$16:$B$17</c:f>
              <c:strCache>
                <c:ptCount val="2"/>
                <c:pt idx="0">
                  <c:v>Prihodi Grad Osijek 71,6%</c:v>
                </c:pt>
                <c:pt idx="1">
                  <c:v>Prihodi proračunski korisnici 28,4%</c:v>
                </c:pt>
              </c:strCache>
            </c:strRef>
          </c:cat>
          <c:val>
            <c:numRef>
              <c:f>'[2025 - prihodi tablice.xlsx]6 7 8 (2025)'!$C$16:$C$17</c:f>
              <c:numCache>
                <c:formatCode>#,##0.00</c:formatCode>
                <c:ptCount val="2"/>
                <c:pt idx="0">
                  <c:v>113152473.5</c:v>
                </c:pt>
                <c:pt idx="1">
                  <c:v>44773458.979999997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7CD-44F6-8FC2-9722153C79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1003215223097114"/>
          <c:y val="0.86471690236573084"/>
          <c:w val="0.80771347331583554"/>
          <c:h val="7.394038923984032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18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8.9260795856049985E-2"/>
          <c:w val="0.6084016726434317"/>
          <c:h val="0.89586240483460833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CE2A-4303-B021-18AC02E2CAF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CE2A-4303-B021-18AC02E2CAF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CE2A-4303-B021-18AC02E2CAF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CE2A-4303-B021-18AC02E2CAF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CE2A-4303-B021-18AC02E2CAFA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CE2A-4303-B021-18AC02E2CAFA}"/>
              </c:ext>
            </c:extLst>
          </c:dPt>
          <c:cat>
            <c:strRef>
              <c:f>List5!$A$2:$A$7</c:f>
              <c:strCache>
                <c:ptCount val="6"/>
                <c:pt idx="0">
                  <c:v>Opći prihodi i primici,  60%</c:v>
                </c:pt>
                <c:pt idx="1">
                  <c:v>Pomoći, 28%</c:v>
                </c:pt>
                <c:pt idx="2">
                  <c:v>Prihodi za posebne namjene, 10%</c:v>
                </c:pt>
                <c:pt idx="3">
                  <c:v>Vlastiti prihodi, 1%</c:v>
                </c:pt>
                <c:pt idx="4">
                  <c:v>Prihodi od nefinancijske imovine i nadoknade štete s osnova osiguranja, 1%</c:v>
                </c:pt>
                <c:pt idx="5">
                  <c:v>Donacije, 0%</c:v>
                </c:pt>
              </c:strCache>
            </c:strRef>
          </c:cat>
          <c:val>
            <c:numRef>
              <c:f>List5!$B$2:$B$7</c:f>
              <c:numCache>
                <c:formatCode>#,##0.00</c:formatCode>
                <c:ptCount val="6"/>
                <c:pt idx="0">
                  <c:v>95027316.590000004</c:v>
                </c:pt>
                <c:pt idx="1">
                  <c:v>44873123.700000003</c:v>
                </c:pt>
                <c:pt idx="2">
                  <c:v>15473188.619999999</c:v>
                </c:pt>
                <c:pt idx="3">
                  <c:v>1521797.89</c:v>
                </c:pt>
                <c:pt idx="4">
                  <c:v>895143.99</c:v>
                </c:pt>
                <c:pt idx="5">
                  <c:v>135361.69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E2A-4303-B021-18AC02E2CA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tr"/>
      <c:layout>
        <c:manualLayout>
          <c:xMode val="edge"/>
          <c:yMode val="edge"/>
          <c:x val="0.65146697287839017"/>
          <c:y val="5.5555555555555552E-2"/>
          <c:w val="0.33186636045494311"/>
          <c:h val="0.9444444444444444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18"/>
              <a:ea typeface="+mn-ea"/>
              <a:cs typeface="Times New Roman" panose="02020603050405020304" pitchFamily="18" charset="0"/>
            </a:defRPr>
          </a:pPr>
          <a:endParaRPr lang="sr-Latn-R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8.9260795856049985E-2"/>
          <c:w val="0.6084016726434317"/>
          <c:h val="0.89586240483460833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r-Latn-R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8.9260795856049985E-2"/>
          <c:w val="0.6084016726434317"/>
          <c:h val="0.89586240483460833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93BA-4570-9842-76A47F41B40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93BA-4570-9842-76A47F41B40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93BA-4570-9842-76A47F41B40A}"/>
              </c:ext>
            </c:extLst>
          </c:dPt>
          <c:cat>
            <c:strRef>
              <c:f>List6!$A$2:$A$4</c:f>
              <c:strCache>
                <c:ptCount val="3"/>
                <c:pt idx="0">
                  <c:v>Rashodi poslovanja,  81%</c:v>
                </c:pt>
                <c:pt idx="1">
                  <c:v>Rashodi za nabavu neproizvedene dugotrajne imovine, 16%</c:v>
                </c:pt>
                <c:pt idx="2">
                  <c:v>Izdaci za financijsku imovinu i otplate zajmova, 4%</c:v>
                </c:pt>
              </c:strCache>
            </c:strRef>
          </c:cat>
          <c:val>
            <c:numRef>
              <c:f>List6!$C$2:$C$4</c:f>
              <c:numCache>
                <c:formatCode>#,##0.00</c:formatCode>
                <c:ptCount val="3"/>
                <c:pt idx="0">
                  <c:v>140047662.19</c:v>
                </c:pt>
                <c:pt idx="1">
                  <c:v>27144245.670000002</c:v>
                </c:pt>
                <c:pt idx="2">
                  <c:v>6454828.7400000002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3BA-4570-9842-76A47F41B4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18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0253916801728797E-2"/>
          <c:y val="5.9507197237366652E-2"/>
          <c:w val="0.6084016726434317"/>
          <c:h val="0.89586240483460833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tr"/>
      <c:layout>
        <c:manualLayout>
          <c:xMode val="edge"/>
          <c:yMode val="edge"/>
          <c:x val="0.65146697287839017"/>
          <c:y val="5.5555555555555552E-2"/>
          <c:w val="0.33186636045494311"/>
          <c:h val="0.9444444444444444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18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6166C-4CDE-C8DE-5BA2-08E7C7194A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B727D2-0FF6-C659-501B-AD33A8B899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F171EF-AC4A-BAF3-5C6E-24C7C0DF05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05/15/2026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F8D8A5-5E15-C599-D19C-0E7381DD3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2C3D18-0AB0-337E-C40A-C0003B3FE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340684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92686-BC0A-FA93-741C-764665EBA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44BD36-903C-69E0-3494-C8A04B992C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86D148-98FA-8854-F84A-7AA99D10E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05/15/2026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E14341-9A43-5FEE-3F55-630D4D996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0E2A14-FD77-5425-D5CE-A30625DF4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1930326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F125A33-DDD9-04A6-9ADF-14E354A790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0B8C38-7875-C25A-68D5-F218770A04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689907-2C6B-79C6-A5DA-424E527F05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05/15/2026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42B522-2273-CA4A-6DB9-401F59136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88BE67-206D-34FA-CC70-3F05CED3F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1510741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6AADF2-D799-B9F4-4E72-6ADE7FBBA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C6819A-3211-C4AA-9890-E4C45B16F4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E58D2F-2CC9-79A1-63CF-CA593007A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05/15/2026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1EA4BB-32D3-3386-6B86-5CBDDD077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E5C3C5-AFEA-688A-D1DA-60BC8DEC0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308602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4F018D-09AD-F04B-5CEA-3899D2C8A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FF1512-7146-0487-BC2C-A95E298E88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718FC6-CC65-AD5C-DE00-0723DEF9F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05/15/2026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5BB9BA-8078-D32E-0599-76384B416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D3F99-550D-6714-A865-A94146D60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359665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0E483-2F66-8D07-1EAF-D685C51BC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B33432-8E4A-4756-19C8-FD604F3927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AE61A6-F1C2-D6DC-1713-9AA6DB68A5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94AAE9-F5EE-44BC-39B0-6167177BF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05/15/2026</a:t>
            </a:fld>
            <a:endParaRPr lang="en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0D3478-46E4-ECD1-FFFD-45EA09334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3EC1BA-A805-B522-BC75-514AE63C6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894471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B26F3C-C038-CB83-A17B-80D484CD6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46CBEC-4344-D96E-DCF0-5C94D0C8E5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7DB4CD-E4CA-8DB8-2DE7-05166D4945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17A614-1911-4D39-B2C5-0BA2729FDB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2C6F7C-FDA8-1FFC-5F22-59A4C9D226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4E521B-91A9-A5E3-F19D-DF7237F1B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05/15/2026</a:t>
            </a:fld>
            <a:endParaRPr lang="en-H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29F138F-25E7-AE93-5BD8-B537DDF8D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C099F6A-7384-79F8-C112-9D9A62706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636376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4EF03-8BB2-EEFE-181C-DFB333BD2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8F3E2E-516B-61E3-37FC-39EEE28B6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05/15/2026</a:t>
            </a:fld>
            <a:endParaRPr lang="en-H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18ACDE-9BCC-C160-7F32-AC518DA3C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D90C68-C2F0-92DC-B747-AB7912F2D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050147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45275F-58E0-BCA9-7E49-B1B7C2219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05/15/2026</a:t>
            </a:fld>
            <a:endParaRPr lang="en-H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DE7A3A-43DA-389C-5CC6-A8D648D50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79003C-BBDD-2814-98B5-9812C8911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619204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9321C-BC58-2164-3130-B7F650E0F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3BDE3-2AA8-EFE5-8B4F-35FCB76B4B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E77CCB-0870-9178-3FA0-F955A6ED6D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5F7D9E-70C0-3626-6A32-4FFF45114D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05/15/2026</a:t>
            </a:fld>
            <a:endParaRPr lang="en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D15186-FA27-2FC1-74C4-B80855885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CE1D26-B5ED-8148-BF8B-8D4477B71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538727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B9FF2-94E6-9CF0-9AC0-B5B40741D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C8621B-A504-9E0F-8E9A-A0CD25C3D7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B297C3-06C7-EBC8-2900-E7E77DD1CC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79043F-7AB3-E6EC-DDE3-CB87876A5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05/15/2026</a:t>
            </a:fld>
            <a:endParaRPr lang="en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7BDE9A-A677-50BD-8BD3-26CF484D4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8DB6A2-5E1C-56B8-D994-429B4408B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1148339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6EED0E-5222-E66C-4E52-8A3667AB7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A1FE30-B6E7-F42B-6A5E-9F00DE9AA7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4BD65-7911-8577-DB4A-39B0861FEA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A5BED4-5263-404D-B0EC-052B159629D6}" type="datetimeFigureOut">
              <a:rPr lang="en-HR" smtClean="0"/>
              <a:t>05/15/2026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D55B19-A777-080E-0848-A6C7796519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2D1E71-070C-BFA8-3FB3-0182C9725E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1497889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H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7" Type="http://schemas.openxmlformats.org/officeDocument/2006/relationships/hyperlink" Target="https://www.osijek.hr/gradska-uprava/vazni-dokumenti/" TargetMode="Externa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osijek.hr/proracunski-dokumenti/" TargetMode="External"/><Relationship Id="rId5" Type="http://schemas.openxmlformats.org/officeDocument/2006/relationships/chart" Target="../charts/chart14.xml"/><Relationship Id="rId4" Type="http://schemas.openxmlformats.org/officeDocument/2006/relationships/chart" Target="../charts/char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714" y="-37071"/>
            <a:ext cx="12369284" cy="695685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A13BA7C-2664-75E6-E7FD-25880E4E888A}"/>
              </a:ext>
            </a:extLst>
          </p:cNvPr>
          <p:cNvSpPr txBox="1"/>
          <p:nvPr/>
        </p:nvSpPr>
        <p:spPr>
          <a:xfrm>
            <a:off x="308918" y="274983"/>
            <a:ext cx="1177961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2400" b="1" dirty="0">
              <a:solidFill>
                <a:srgbClr val="00489A"/>
              </a:solidFill>
              <a:latin typeface="Montserrat" panose="00000500000000000000" pitchFamily="2" charset="-18"/>
            </a:endParaRPr>
          </a:p>
          <a:p>
            <a:endParaRPr lang="hr-HR" sz="2400" b="1" dirty="0">
              <a:solidFill>
                <a:srgbClr val="00489A"/>
              </a:solidFill>
              <a:latin typeface="Montserrat" panose="00000500000000000000" pitchFamily="2" charset="-18"/>
            </a:endParaRPr>
          </a:p>
          <a:p>
            <a:endParaRPr lang="hr-HR" sz="2400" b="1" dirty="0">
              <a:solidFill>
                <a:srgbClr val="00489A"/>
              </a:solidFill>
              <a:latin typeface="Montserrat" panose="00000500000000000000" pitchFamily="2" charset="-18"/>
            </a:endParaRPr>
          </a:p>
          <a:p>
            <a:endParaRPr lang="hr-HR" sz="2400" b="1" dirty="0">
              <a:solidFill>
                <a:srgbClr val="00489A"/>
              </a:solidFill>
              <a:latin typeface="Montserrat" panose="00000500000000000000" pitchFamily="2" charset="-18"/>
            </a:endParaRPr>
          </a:p>
          <a:p>
            <a:pPr algn="ctr"/>
            <a:r>
              <a:rPr lang="hr-HR" sz="2400" b="1" dirty="0">
                <a:solidFill>
                  <a:srgbClr val="0070C0"/>
                </a:solidFill>
                <a:latin typeface="Montserrat" panose="00000500000000000000" pitchFamily="2" charset="-18"/>
              </a:rPr>
              <a:t>GODIŠNJI IZVJEŠTAJ O IZVRŠENJU PRORAČUNA GRADA OSIJEKA </a:t>
            </a:r>
          </a:p>
          <a:p>
            <a:pPr algn="ctr"/>
            <a:r>
              <a:rPr lang="hr-HR" sz="2400" b="1" dirty="0">
                <a:solidFill>
                  <a:srgbClr val="0070C0"/>
                </a:solidFill>
                <a:latin typeface="Montserrat" panose="00000500000000000000" pitchFamily="2" charset="-18"/>
              </a:rPr>
              <a:t>ZA 2025.</a:t>
            </a:r>
          </a:p>
          <a:p>
            <a:pPr algn="ctr"/>
            <a:endParaRPr lang="hr-HR" sz="2400" b="1" dirty="0">
              <a:solidFill>
                <a:srgbClr val="0070C0"/>
              </a:solidFill>
              <a:latin typeface="Montserrat" panose="00000500000000000000" pitchFamily="2" charset="-18"/>
            </a:endParaRPr>
          </a:p>
          <a:p>
            <a:pPr algn="ctr"/>
            <a:r>
              <a:rPr lang="hr-HR" sz="2400" b="1" dirty="0">
                <a:solidFill>
                  <a:srgbClr val="0070C0"/>
                </a:solidFill>
                <a:latin typeface="Montserrat" panose="00000500000000000000" pitchFamily="2" charset="-18"/>
              </a:rPr>
              <a:t>-Vodič za građane-</a:t>
            </a:r>
          </a:p>
          <a:p>
            <a:endParaRPr lang="hr-HR" sz="2400" b="1" dirty="0">
              <a:solidFill>
                <a:srgbClr val="0070C0"/>
              </a:solidFill>
              <a:latin typeface="Montserrat" panose="00000500000000000000" pitchFamily="2" charset="-18"/>
            </a:endParaRPr>
          </a:p>
          <a:p>
            <a:endParaRPr lang="hr-HR" sz="2400" b="1" dirty="0">
              <a:solidFill>
                <a:srgbClr val="0070C0"/>
              </a:solidFill>
              <a:latin typeface="Montserrat" panose="00000500000000000000" pitchFamily="2" charset="-18"/>
            </a:endParaRP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D3FAE861-246C-40DC-3418-9E6DFDE80DFC}"/>
              </a:ext>
            </a:extLst>
          </p:cNvPr>
          <p:cNvSpPr txBox="1"/>
          <p:nvPr/>
        </p:nvSpPr>
        <p:spPr>
          <a:xfrm>
            <a:off x="5251508" y="6224631"/>
            <a:ext cx="19043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bg1"/>
                </a:solidFill>
                <a:latin typeface="Montserrat" panose="00000500000000000000" pitchFamily="2" charset="-18"/>
              </a:rPr>
              <a:t>Svibanj 2026.</a:t>
            </a:r>
          </a:p>
        </p:txBody>
      </p:sp>
    </p:spTree>
    <p:extLst>
      <p:ext uri="{BB962C8B-B14F-4D97-AF65-F5344CB8AC3E}">
        <p14:creationId xmlns:p14="http://schemas.microsoft.com/office/powerpoint/2010/main" val="30657173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377505" y="498182"/>
            <a:ext cx="96638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IZVRŠENI RASHODI I IZDACI</a:t>
            </a:r>
          </a:p>
        </p:txBody>
      </p:sp>
      <p:sp>
        <p:nvSpPr>
          <p:cNvPr id="6" name="TekstniOkvir 5">
            <a:extLst>
              <a:ext uri="{FF2B5EF4-FFF2-40B4-BE49-F238E27FC236}">
                <a16:creationId xmlns:a16="http://schemas.microsoft.com/office/drawing/2014/main" id="{3CC7D107-F475-0437-10BC-A75893C3A5A3}"/>
              </a:ext>
            </a:extLst>
          </p:cNvPr>
          <p:cNvSpPr txBox="1"/>
          <p:nvPr/>
        </p:nvSpPr>
        <p:spPr>
          <a:xfrm>
            <a:off x="587229" y="6430033"/>
            <a:ext cx="105795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1600" b="1" dirty="0">
              <a:solidFill>
                <a:schemeClr val="bg1"/>
              </a:solidFill>
              <a:latin typeface="Montserrat" panose="00000500000000000000" pitchFamily="2" charset="-18"/>
            </a:endParaRPr>
          </a:p>
        </p:txBody>
      </p:sp>
      <p:sp>
        <p:nvSpPr>
          <p:cNvPr id="5" name="TekstniOkvir 4">
            <a:extLst>
              <a:ext uri="{FF2B5EF4-FFF2-40B4-BE49-F238E27FC236}">
                <a16:creationId xmlns:a16="http://schemas.microsoft.com/office/drawing/2014/main" id="{18BE0AFB-0FF0-31F1-4AC1-6AA7172F27C7}"/>
              </a:ext>
            </a:extLst>
          </p:cNvPr>
          <p:cNvSpPr txBox="1"/>
          <p:nvPr/>
        </p:nvSpPr>
        <p:spPr>
          <a:xfrm>
            <a:off x="377505" y="904813"/>
            <a:ext cx="1078923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Rashodi i izdaci Proračuna Grada Osijeka u 2025. izvršeni su u iznosu od 173.646.736,60 eura tj. 89,68% u  odnosu na planiranih 193.621.328,00 eura. Od toga, rashodi Grada Osijeka </a:t>
            </a:r>
            <a:r>
              <a:rPr lang="hr-HR" sz="1400" dirty="0">
                <a:solidFill>
                  <a:srgbClr val="0070C0"/>
                </a:solidFill>
                <a:latin typeface="Montserrat" panose="00000500000000000000" pitchFamily="2" charset="-18"/>
              </a:rPr>
              <a:t>iznose </a:t>
            </a:r>
            <a:r>
              <a:rPr lang="hr-HR" sz="1400" dirty="0">
                <a:solidFill>
                  <a:schemeClr val="accent1"/>
                </a:solidFill>
                <a:latin typeface="Montserrat" panose="00000500000000000000" pitchFamily="2" charset="-18"/>
              </a:rPr>
              <a:t>92.198.278,56 eura, a </a:t>
            </a: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rashodi proračunskih korisnika 81.448.458,04 eura.</a:t>
            </a:r>
          </a:p>
        </p:txBody>
      </p:sp>
      <p:graphicFrame>
        <p:nvGraphicFramePr>
          <p:cNvPr id="13" name="Tablica 12">
            <a:extLst>
              <a:ext uri="{FF2B5EF4-FFF2-40B4-BE49-F238E27FC236}">
                <a16:creationId xmlns:a16="http://schemas.microsoft.com/office/drawing/2014/main" id="{2DBF5080-0E06-4DA3-DB0A-010DBD0309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5554964"/>
              </p:ext>
            </p:extLst>
          </p:nvPr>
        </p:nvGraphicFramePr>
        <p:xfrm>
          <a:off x="377505" y="4781821"/>
          <a:ext cx="8327583" cy="16395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29244">
                  <a:extLst>
                    <a:ext uri="{9D8B030D-6E8A-4147-A177-3AD203B41FA5}">
                      <a16:colId xmlns:a16="http://schemas.microsoft.com/office/drawing/2014/main" val="3325820513"/>
                    </a:ext>
                  </a:extLst>
                </a:gridCol>
                <a:gridCol w="1565451">
                  <a:extLst>
                    <a:ext uri="{9D8B030D-6E8A-4147-A177-3AD203B41FA5}">
                      <a16:colId xmlns:a16="http://schemas.microsoft.com/office/drawing/2014/main" val="2835559179"/>
                    </a:ext>
                  </a:extLst>
                </a:gridCol>
                <a:gridCol w="1501333">
                  <a:extLst>
                    <a:ext uri="{9D8B030D-6E8A-4147-A177-3AD203B41FA5}">
                      <a16:colId xmlns:a16="http://schemas.microsoft.com/office/drawing/2014/main" val="662885500"/>
                    </a:ext>
                  </a:extLst>
                </a:gridCol>
                <a:gridCol w="1031555">
                  <a:extLst>
                    <a:ext uri="{9D8B030D-6E8A-4147-A177-3AD203B41FA5}">
                      <a16:colId xmlns:a16="http://schemas.microsoft.com/office/drawing/2014/main" val="3477740730"/>
                    </a:ext>
                  </a:extLst>
                </a:gridCol>
              </a:tblGrid>
              <a:tr h="396450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1" u="none" strike="noStrike" dirty="0">
                          <a:effectLst/>
                          <a:latin typeface="Montserrat" panose="00000500000000000000" pitchFamily="2" charset="-18"/>
                        </a:rPr>
                        <a:t>Vrsta rashoda</a:t>
                      </a:r>
                      <a:endParaRPr lang="hr-HR" sz="11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1" u="none" strike="noStrike" dirty="0">
                          <a:effectLst/>
                          <a:latin typeface="Montserrat" panose="00000500000000000000" pitchFamily="2" charset="-18"/>
                        </a:rPr>
                        <a:t>Plan 2025.</a:t>
                      </a:r>
                      <a:endParaRPr lang="hr-HR" sz="11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1" u="none" strike="noStrike" dirty="0">
                          <a:effectLst/>
                          <a:latin typeface="Montserrat" panose="00000500000000000000" pitchFamily="2" charset="-18"/>
                        </a:rPr>
                        <a:t>Izvršenje 2025.</a:t>
                      </a:r>
                      <a:endParaRPr lang="hr-HR" sz="11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1" u="none" strike="noStrike" dirty="0">
                          <a:effectLst/>
                          <a:latin typeface="Montserrat" panose="00000500000000000000" pitchFamily="2" charset="-18"/>
                        </a:rPr>
                        <a:t>% izvršenja</a:t>
                      </a:r>
                      <a:endParaRPr lang="hr-HR" sz="11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186175430"/>
                  </a:ext>
                </a:extLst>
              </a:tr>
              <a:tr h="281076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u="none" strike="noStrike" dirty="0">
                          <a:effectLst/>
                          <a:latin typeface="Montserrat" panose="00000500000000000000" pitchFamily="2" charset="-18"/>
                        </a:rPr>
                        <a:t>Rashodi poslovanja, 81%</a:t>
                      </a:r>
                      <a:endParaRPr lang="hr-HR" sz="11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147.998.120,56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140.047.662,19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94,63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323176398"/>
                  </a:ext>
                </a:extLst>
              </a:tr>
              <a:tr h="340467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u="none" strike="noStrike" dirty="0">
                          <a:effectLst/>
                          <a:latin typeface="Montserrat" panose="00000500000000000000" pitchFamily="2" charset="-18"/>
                        </a:rPr>
                        <a:t>Rashodi za nabavu neproizvedene dugotrajne imovine, 16%</a:t>
                      </a:r>
                      <a:endParaRPr lang="hr-HR" sz="11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39.168.027,44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27.144.245,67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69,30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859410924"/>
                  </a:ext>
                </a:extLst>
              </a:tr>
              <a:tr h="281076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u="none" strike="noStrike" dirty="0">
                          <a:effectLst/>
                          <a:latin typeface="Montserrat" panose="00000500000000000000" pitchFamily="2" charset="-18"/>
                        </a:rPr>
                        <a:t>Izdaci za financijsku imovinu i otplate zajmova, 4%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6.455.180,00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6.454.828,74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99,99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981083061"/>
                  </a:ext>
                </a:extLst>
              </a:tr>
              <a:tr h="340467"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1" u="none" strike="noStrike" dirty="0">
                          <a:effectLst/>
                          <a:latin typeface="Montserrat" panose="00000500000000000000" pitchFamily="2" charset="-18"/>
                        </a:rPr>
                        <a:t>Ukupno rashodi/izdaci</a:t>
                      </a:r>
                      <a:endParaRPr lang="hr-HR" sz="11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193.621.328,00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173.646.736,60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89,68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804010306"/>
                  </a:ext>
                </a:extLst>
              </a:tr>
            </a:tbl>
          </a:graphicData>
        </a:graphic>
      </p:graphicFrame>
      <p:sp>
        <p:nvSpPr>
          <p:cNvPr id="14" name="Pravokutnik: zaobljeni kutovi 13">
            <a:extLst>
              <a:ext uri="{FF2B5EF4-FFF2-40B4-BE49-F238E27FC236}">
                <a16:creationId xmlns:a16="http://schemas.microsoft.com/office/drawing/2014/main" id="{7584571E-64F2-1463-DCF8-75725EFED9BC}"/>
              </a:ext>
            </a:extLst>
          </p:cNvPr>
          <p:cNvSpPr/>
          <p:nvPr/>
        </p:nvSpPr>
        <p:spPr>
          <a:xfrm>
            <a:off x="7592036" y="1680778"/>
            <a:ext cx="4429387" cy="18174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sz="1400" dirty="0">
                <a:latin typeface="Montserrat" panose="00000500000000000000" pitchFamily="2" charset="-18"/>
                <a:ea typeface="Calibri" panose="020F0502020204030204" pitchFamily="34" charset="0"/>
              </a:rPr>
              <a:t>R</a:t>
            </a:r>
            <a:r>
              <a:rPr lang="hr-HR" sz="1400" dirty="0">
                <a:effectLst/>
                <a:latin typeface="Montserrat" panose="00000500000000000000" pitchFamily="2" charset="-18"/>
                <a:ea typeface="Calibri" panose="020F0502020204030204" pitchFamily="34" charset="0"/>
              </a:rPr>
              <a:t>ashodi poslovanja i izdaci za otplatu kredita izvršavani su planiranom dinamikom. </a:t>
            </a:r>
          </a:p>
          <a:p>
            <a:pPr>
              <a:spcBef>
                <a:spcPts val="1200"/>
              </a:spcBef>
            </a:pPr>
            <a:r>
              <a:rPr lang="hr-HR" sz="1400" dirty="0">
                <a:effectLst/>
                <a:latin typeface="Montserrat" panose="00000500000000000000" pitchFamily="2" charset="-18"/>
                <a:ea typeface="Calibri" panose="020F0502020204030204" pitchFamily="34" charset="0"/>
              </a:rPr>
              <a:t>Realizacija kapitalnih rashoda blago odstupa od plana kod kapitalnih rashoda financiranih bespovratnim sredstvima iz EU fondova, jer je uvjetovana dinamikom pripreme i provedbe projekata.</a:t>
            </a:r>
            <a:endParaRPr lang="hr-HR" sz="1400" dirty="0">
              <a:solidFill>
                <a:srgbClr val="FF0000"/>
              </a:solidFill>
              <a:latin typeface="Montserrat" panose="00000500000000000000" pitchFamily="2" charset="-18"/>
            </a:endParaRPr>
          </a:p>
        </p:txBody>
      </p:sp>
      <p:graphicFrame>
        <p:nvGraphicFramePr>
          <p:cNvPr id="3" name="Grafikon 2">
            <a:extLst>
              <a:ext uri="{FF2B5EF4-FFF2-40B4-BE49-F238E27FC236}">
                <a16:creationId xmlns:a16="http://schemas.microsoft.com/office/drawing/2014/main" id="{F0B0F21B-1E9A-4852-9FA5-ACD6B920830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4796800"/>
              </p:ext>
            </p:extLst>
          </p:nvPr>
        </p:nvGraphicFramePr>
        <p:xfrm>
          <a:off x="587229" y="1680776"/>
          <a:ext cx="6953018" cy="29579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Grafikon 7">
            <a:extLst>
              <a:ext uri="{FF2B5EF4-FFF2-40B4-BE49-F238E27FC236}">
                <a16:creationId xmlns:a16="http://schemas.microsoft.com/office/drawing/2014/main" id="{F0B0F21B-1E9A-4852-9FA5-ACD6B920830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4781444"/>
              </p:ext>
            </p:extLst>
          </p:nvPr>
        </p:nvGraphicFramePr>
        <p:xfrm>
          <a:off x="1165156" y="1660939"/>
          <a:ext cx="5267326" cy="289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9014668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7284" y="-49427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377505" y="498182"/>
            <a:ext cx="96638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IZVRŠENI RASHODI I IZDACI- prema organizacijskoj klasifikaciji</a:t>
            </a:r>
          </a:p>
        </p:txBody>
      </p:sp>
      <p:graphicFrame>
        <p:nvGraphicFramePr>
          <p:cNvPr id="10" name="Grafikon 9">
            <a:extLst>
              <a:ext uri="{FF2B5EF4-FFF2-40B4-BE49-F238E27FC236}">
                <a16:creationId xmlns:a16="http://schemas.microsoft.com/office/drawing/2014/main" id="{418D15CA-63F9-BBE4-AE5C-A4CB9C1E9CEE}"/>
              </a:ext>
            </a:extLst>
          </p:cNvPr>
          <p:cNvGraphicFramePr>
            <a:graphicFrameLocks/>
          </p:cNvGraphicFramePr>
          <p:nvPr/>
        </p:nvGraphicFramePr>
        <p:xfrm>
          <a:off x="3665990" y="2751589"/>
          <a:ext cx="4018326" cy="1954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kstniOkvir 5">
            <a:extLst>
              <a:ext uri="{FF2B5EF4-FFF2-40B4-BE49-F238E27FC236}">
                <a16:creationId xmlns:a16="http://schemas.microsoft.com/office/drawing/2014/main" id="{3CC7D107-F475-0437-10BC-A75893C3A5A3}"/>
              </a:ext>
            </a:extLst>
          </p:cNvPr>
          <p:cNvSpPr txBox="1"/>
          <p:nvPr/>
        </p:nvSpPr>
        <p:spPr>
          <a:xfrm>
            <a:off x="587229" y="6211669"/>
            <a:ext cx="105795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1600" b="1" dirty="0">
              <a:solidFill>
                <a:schemeClr val="bg1"/>
              </a:solidFill>
              <a:latin typeface="Montserrat" panose="00000500000000000000" pitchFamily="2" charset="-18"/>
            </a:endParaRPr>
          </a:p>
        </p:txBody>
      </p:sp>
      <p:graphicFrame>
        <p:nvGraphicFramePr>
          <p:cNvPr id="3" name="Grafikon 2">
            <a:extLst>
              <a:ext uri="{FF2B5EF4-FFF2-40B4-BE49-F238E27FC236}">
                <a16:creationId xmlns:a16="http://schemas.microsoft.com/office/drawing/2014/main" id="{74D94B48-D11A-80EA-6CB6-5B034016D79D}"/>
              </a:ext>
            </a:extLst>
          </p:cNvPr>
          <p:cNvGraphicFramePr>
            <a:graphicFrameLocks/>
          </p:cNvGraphicFramePr>
          <p:nvPr/>
        </p:nvGraphicFramePr>
        <p:xfrm>
          <a:off x="2273417" y="1411920"/>
          <a:ext cx="6761045" cy="32188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Pravokutnik: zaobljeni kutovi 11">
            <a:extLst>
              <a:ext uri="{FF2B5EF4-FFF2-40B4-BE49-F238E27FC236}">
                <a16:creationId xmlns:a16="http://schemas.microsoft.com/office/drawing/2014/main" id="{BEA3CBB3-E347-D3EB-6A4F-2378D0523EB1}"/>
              </a:ext>
            </a:extLst>
          </p:cNvPr>
          <p:cNvSpPr/>
          <p:nvPr/>
        </p:nvSpPr>
        <p:spPr>
          <a:xfrm>
            <a:off x="377505" y="4706224"/>
            <a:ext cx="8235553" cy="6431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sz="1200" dirty="0">
                <a:effectLst/>
                <a:latin typeface="Montserrat" panose="00000500000000000000" pitchFamily="2" charset="-18"/>
                <a:ea typeface="Calibri" panose="020F0502020204030204" pitchFamily="34" charset="0"/>
              </a:rPr>
              <a:t>           Organizacijska </a:t>
            </a:r>
            <a:r>
              <a:rPr lang="hr-HR" sz="1200" dirty="0">
                <a:latin typeface="Montserrat" panose="00000500000000000000" pitchFamily="2" charset="-18"/>
                <a:ea typeface="Calibri" panose="020F0502020204030204" pitchFamily="34" charset="0"/>
              </a:rPr>
              <a:t>klasifikacija</a:t>
            </a:r>
            <a:r>
              <a:rPr lang="hr-HR" sz="1200" dirty="0">
                <a:effectLst/>
                <a:latin typeface="Montserrat" panose="00000500000000000000" pitchFamily="2" charset="-18"/>
                <a:ea typeface="Calibri" panose="020F0502020204030204" pitchFamily="34" charset="0"/>
              </a:rPr>
              <a:t> Proračuna Grada Osijeka usklađena je sa Odlukom o ustrojstvu i djelokrugu upravnih tijela Grada Osijeka (Službeni glasnik Grada Osijeka br. 12/17, 10A/18, 23/21, 18/22, 4/24, 8/24, 24/24, 12/25, 18/25 i 23/25). </a:t>
            </a:r>
            <a:endParaRPr lang="hr-HR" sz="1200" dirty="0">
              <a:solidFill>
                <a:srgbClr val="FF0000"/>
              </a:solidFill>
              <a:latin typeface="Montserrat" panose="00000500000000000000" pitchFamily="2" charset="-18"/>
            </a:endParaRPr>
          </a:p>
        </p:txBody>
      </p:sp>
      <p:sp>
        <p:nvSpPr>
          <p:cNvPr id="16" name="Pravokutnik: zaobljeni kutovi 15">
            <a:extLst>
              <a:ext uri="{FF2B5EF4-FFF2-40B4-BE49-F238E27FC236}">
                <a16:creationId xmlns:a16="http://schemas.microsoft.com/office/drawing/2014/main" id="{411F5FFB-6B39-050F-1690-B4D2036E757C}"/>
              </a:ext>
            </a:extLst>
          </p:cNvPr>
          <p:cNvSpPr/>
          <p:nvPr/>
        </p:nvSpPr>
        <p:spPr>
          <a:xfrm>
            <a:off x="377507" y="5643972"/>
            <a:ext cx="8235551" cy="6431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hr-HR" sz="1200" dirty="0">
                <a:effectLst/>
                <a:latin typeface="Montserrat" panose="00000500000000000000" pitchFamily="2" charset="-18"/>
                <a:ea typeface="Calibri" panose="020F0502020204030204" pitchFamily="34" charset="0"/>
                <a:cs typeface="Arial" panose="020B0604020202020204" pitchFamily="34" charset="0"/>
              </a:rPr>
              <a:t>Upravni odjel za društvene djelatnosti participira u ukupnom izvršenju rashoda za 2025. u najvećem postotku, 51%. Slijede Upravni odjel za komunalno gospodarstvo i promet i Upravni odjel za gospodarstvo i fondove Europske unije svaki sa po 13%.</a:t>
            </a:r>
          </a:p>
        </p:txBody>
      </p:sp>
      <p:graphicFrame>
        <p:nvGraphicFramePr>
          <p:cNvPr id="7" name="Grafikon 6">
            <a:extLst>
              <a:ext uri="{FF2B5EF4-FFF2-40B4-BE49-F238E27FC236}">
                <a16:creationId xmlns:a16="http://schemas.microsoft.com/office/drawing/2014/main" id="{EFFFACEE-B786-4991-9684-80767B99559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73363994"/>
              </p:ext>
            </p:extLst>
          </p:nvPr>
        </p:nvGraphicFramePr>
        <p:xfrm>
          <a:off x="17974" y="892055"/>
          <a:ext cx="9115427" cy="34909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7457417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7284" y="-49427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377505" y="498182"/>
            <a:ext cx="96638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IZVRŠENI RASHODI - prema funkcijskoj klasifikaciji</a:t>
            </a:r>
          </a:p>
        </p:txBody>
      </p:sp>
      <p:sp>
        <p:nvSpPr>
          <p:cNvPr id="6" name="TekstniOkvir 5">
            <a:extLst>
              <a:ext uri="{FF2B5EF4-FFF2-40B4-BE49-F238E27FC236}">
                <a16:creationId xmlns:a16="http://schemas.microsoft.com/office/drawing/2014/main" id="{3CC7D107-F475-0437-10BC-A75893C3A5A3}"/>
              </a:ext>
            </a:extLst>
          </p:cNvPr>
          <p:cNvSpPr txBox="1"/>
          <p:nvPr/>
        </p:nvSpPr>
        <p:spPr>
          <a:xfrm>
            <a:off x="587229" y="6211669"/>
            <a:ext cx="105795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1600" b="1" dirty="0">
              <a:solidFill>
                <a:schemeClr val="bg1"/>
              </a:solidFill>
              <a:latin typeface="Montserrat" panose="00000500000000000000" pitchFamily="2" charset="-18"/>
            </a:endParaRPr>
          </a:p>
        </p:txBody>
      </p:sp>
      <p:sp>
        <p:nvSpPr>
          <p:cNvPr id="12" name="Pravokutnik: zaobljeni kutovi 11">
            <a:extLst>
              <a:ext uri="{FF2B5EF4-FFF2-40B4-BE49-F238E27FC236}">
                <a16:creationId xmlns:a16="http://schemas.microsoft.com/office/drawing/2014/main" id="{BEA3CBB3-E347-D3EB-6A4F-2378D0523EB1}"/>
              </a:ext>
            </a:extLst>
          </p:cNvPr>
          <p:cNvSpPr/>
          <p:nvPr/>
        </p:nvSpPr>
        <p:spPr>
          <a:xfrm>
            <a:off x="318783" y="5385733"/>
            <a:ext cx="8294276" cy="544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sz="1400" dirty="0">
                <a:latin typeface="Montserrat" panose="00000500000000000000" pitchFamily="2" charset="-18"/>
              </a:rPr>
              <a:t>Najveći dio proračuna Grada Osijeka usmjeren je u obrazovanje, unaprjeđenje stanovanja i zajednice, rekreaciju, kulturu i religiju te opće javne usluge.</a:t>
            </a:r>
          </a:p>
        </p:txBody>
      </p:sp>
      <p:sp>
        <p:nvSpPr>
          <p:cNvPr id="7" name="Pravokutnik: zaobljeni kutovi 6">
            <a:extLst>
              <a:ext uri="{FF2B5EF4-FFF2-40B4-BE49-F238E27FC236}">
                <a16:creationId xmlns:a16="http://schemas.microsoft.com/office/drawing/2014/main" id="{CB14E8A2-633D-3221-92CB-D91C0E1CFC06}"/>
              </a:ext>
            </a:extLst>
          </p:cNvPr>
          <p:cNvSpPr/>
          <p:nvPr/>
        </p:nvSpPr>
        <p:spPr>
          <a:xfrm>
            <a:off x="318783" y="4885699"/>
            <a:ext cx="8294276" cy="3693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sz="1400" dirty="0">
                <a:latin typeface="Montserrat" panose="00000500000000000000" pitchFamily="2" charset="-18"/>
              </a:rPr>
              <a:t>Proračunske rashode možemo razvrstati prema njihovoj namjeni odnosno funkciji.</a:t>
            </a:r>
          </a:p>
        </p:txBody>
      </p:sp>
      <p:graphicFrame>
        <p:nvGraphicFramePr>
          <p:cNvPr id="3" name="Grafikon 2">
            <a:extLst>
              <a:ext uri="{FF2B5EF4-FFF2-40B4-BE49-F238E27FC236}">
                <a16:creationId xmlns:a16="http://schemas.microsoft.com/office/drawing/2014/main" id="{2B308F6A-B661-4E87-B610-031B970C6AF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5396697"/>
              </p:ext>
            </p:extLst>
          </p:nvPr>
        </p:nvGraphicFramePr>
        <p:xfrm>
          <a:off x="493204" y="827331"/>
          <a:ext cx="6962775" cy="37766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61199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64949" y="-98854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377505" y="498181"/>
            <a:ext cx="9823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IZVJEŠTAJ O ZADUŽIVANJU</a:t>
            </a:r>
          </a:p>
        </p:txBody>
      </p:sp>
      <p:sp>
        <p:nvSpPr>
          <p:cNvPr id="6" name="TekstniOkvir 5">
            <a:extLst>
              <a:ext uri="{FF2B5EF4-FFF2-40B4-BE49-F238E27FC236}">
                <a16:creationId xmlns:a16="http://schemas.microsoft.com/office/drawing/2014/main" id="{3CC7D107-F475-0437-10BC-A75893C3A5A3}"/>
              </a:ext>
            </a:extLst>
          </p:cNvPr>
          <p:cNvSpPr txBox="1"/>
          <p:nvPr/>
        </p:nvSpPr>
        <p:spPr>
          <a:xfrm>
            <a:off x="587229" y="6211669"/>
            <a:ext cx="105795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1600" b="1" dirty="0">
              <a:solidFill>
                <a:schemeClr val="bg1"/>
              </a:solidFill>
              <a:latin typeface="Montserrat" panose="00000500000000000000" pitchFamily="2" charset="-18"/>
            </a:endParaRPr>
          </a:p>
        </p:txBody>
      </p:sp>
      <p:sp>
        <p:nvSpPr>
          <p:cNvPr id="8" name="TekstniOkvir 7">
            <a:extLst>
              <a:ext uri="{FF2B5EF4-FFF2-40B4-BE49-F238E27FC236}">
                <a16:creationId xmlns:a16="http://schemas.microsoft.com/office/drawing/2014/main" id="{96EC9EFA-0CFE-E569-8ED1-273B32540313}"/>
              </a:ext>
            </a:extLst>
          </p:cNvPr>
          <p:cNvSpPr txBox="1"/>
          <p:nvPr/>
        </p:nvSpPr>
        <p:spPr>
          <a:xfrm>
            <a:off x="377505" y="1132513"/>
            <a:ext cx="959700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effectLst/>
                <a:latin typeface="Montserrat" panose="00000500000000000000" pitchFamily="2" charset="-18"/>
                <a:ea typeface="Calibri" panose="020F0502020204030204" pitchFamily="34" charset="0"/>
              </a:rPr>
              <a:t>Ukupne obveze Grada Osijeka temeljem glavnice realiziranih dugoročnih kredita te danih jamstava trgovačkim društvima u većinskom vlasništvu Grada Osijeka na dan 31.12.2025. </a:t>
            </a:r>
            <a:r>
              <a:rPr lang="hr-HR" sz="1400" dirty="0">
                <a:solidFill>
                  <a:srgbClr val="0070C0"/>
                </a:solidFill>
                <a:effectLst/>
                <a:latin typeface="Montserrat" panose="00000500000000000000" pitchFamily="2" charset="-18"/>
                <a:ea typeface="Calibri" panose="020F0502020204030204" pitchFamily="34" charset="0"/>
              </a:rPr>
              <a:t>iznose 33.916.706,86</a:t>
            </a:r>
            <a:r>
              <a:rPr lang="hr-HR" sz="1400" dirty="0">
                <a:solidFill>
                  <a:srgbClr val="0070C0"/>
                </a:solidFill>
                <a:latin typeface="Montserrat" panose="00000500000000000000" pitchFamily="2" charset="-18"/>
                <a:ea typeface="Calibri" panose="020F0502020204030204" pitchFamily="34" charset="0"/>
              </a:rPr>
              <a:t> </a:t>
            </a: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  <a:ea typeface="Calibri" panose="020F0502020204030204" pitchFamily="34" charset="0"/>
              </a:rPr>
              <a:t>eura</a:t>
            </a:r>
            <a:r>
              <a:rPr lang="hr-HR" sz="1400" dirty="0">
                <a:solidFill>
                  <a:schemeClr val="accent5">
                    <a:lumMod val="75000"/>
                  </a:schemeClr>
                </a:solidFill>
                <a:effectLst/>
                <a:latin typeface="Montserrat" panose="00000500000000000000" pitchFamily="2" charset="-18"/>
                <a:ea typeface="Calibri" panose="020F0502020204030204" pitchFamily="34" charset="0"/>
              </a:rPr>
              <a:t>.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hr-HR" sz="1400" dirty="0">
              <a:solidFill>
                <a:schemeClr val="accent5">
                  <a:lumMod val="75000"/>
                </a:schemeClr>
              </a:solidFill>
              <a:effectLst/>
              <a:latin typeface="Montserrat" panose="00000500000000000000" pitchFamily="2" charset="-18"/>
              <a:ea typeface="Times New Roman" panose="02020603050405020304" pitchFamily="18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effectLst/>
                <a:latin typeface="Montserrat" panose="00000500000000000000" pitchFamily="2" charset="-18"/>
                <a:ea typeface="Times New Roman" panose="02020603050405020304" pitchFamily="18" charset="0"/>
              </a:rPr>
              <a:t>Nije bilo novog dugoročnog ili kratkoročnog zaduživanja u 2025, Grad Osijek nij</a:t>
            </a: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  <a:ea typeface="Times New Roman" panose="02020603050405020304" pitchFamily="18" charset="0"/>
              </a:rPr>
              <a:t>e davao nova jamstva za zaduživanje</a:t>
            </a:r>
            <a:r>
              <a:rPr lang="hr-HR" sz="1400" dirty="0">
                <a:solidFill>
                  <a:schemeClr val="accent5">
                    <a:lumMod val="75000"/>
                  </a:schemeClr>
                </a:solidFill>
                <a:effectLst/>
                <a:latin typeface="Montserrat" panose="00000500000000000000" pitchFamily="2" charset="-18"/>
                <a:ea typeface="Times New Roman" panose="02020603050405020304" pitchFamily="18" charset="0"/>
              </a:rPr>
              <a:t>. Dospjele obveze za otplatu glavnice i kamata uredno su izvršavane.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hr-HR" sz="1400" dirty="0">
              <a:solidFill>
                <a:schemeClr val="accent5">
                  <a:lumMod val="75000"/>
                </a:schemeClr>
              </a:solidFill>
              <a:effectLst/>
              <a:latin typeface="Montserrat" panose="00000500000000000000" pitchFamily="2" charset="-18"/>
              <a:ea typeface="Times New Roman" panose="02020603050405020304" pitchFamily="18" charset="0"/>
            </a:endParaRPr>
          </a:p>
          <a:p>
            <a:pPr indent="449580"/>
            <a:r>
              <a:rPr lang="hr-HR" sz="18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hr-HR" sz="1800" dirty="0">
              <a:solidFill>
                <a:schemeClr val="accent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3435582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9229" y="-98854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377505" y="498181"/>
            <a:ext cx="9823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KONTAKTI I INFORMACIJE</a:t>
            </a:r>
          </a:p>
        </p:txBody>
      </p:sp>
      <p:graphicFrame>
        <p:nvGraphicFramePr>
          <p:cNvPr id="10" name="Grafikon 9">
            <a:extLst>
              <a:ext uri="{FF2B5EF4-FFF2-40B4-BE49-F238E27FC236}">
                <a16:creationId xmlns:a16="http://schemas.microsoft.com/office/drawing/2014/main" id="{418D15CA-63F9-BBE4-AE5C-A4CB9C1E9CEE}"/>
              </a:ext>
            </a:extLst>
          </p:cNvPr>
          <p:cNvGraphicFramePr>
            <a:graphicFrameLocks/>
          </p:cNvGraphicFramePr>
          <p:nvPr/>
        </p:nvGraphicFramePr>
        <p:xfrm>
          <a:off x="3665990" y="2751589"/>
          <a:ext cx="4018326" cy="1954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kstniOkvir 5">
            <a:extLst>
              <a:ext uri="{FF2B5EF4-FFF2-40B4-BE49-F238E27FC236}">
                <a16:creationId xmlns:a16="http://schemas.microsoft.com/office/drawing/2014/main" id="{3CC7D107-F475-0437-10BC-A75893C3A5A3}"/>
              </a:ext>
            </a:extLst>
          </p:cNvPr>
          <p:cNvSpPr txBox="1"/>
          <p:nvPr/>
        </p:nvSpPr>
        <p:spPr>
          <a:xfrm>
            <a:off x="587229" y="6211669"/>
            <a:ext cx="105795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1600" b="1" dirty="0">
              <a:solidFill>
                <a:schemeClr val="bg1"/>
              </a:solidFill>
              <a:latin typeface="Montserrat" panose="00000500000000000000" pitchFamily="2" charset="-18"/>
            </a:endParaRPr>
          </a:p>
        </p:txBody>
      </p:sp>
      <p:graphicFrame>
        <p:nvGraphicFramePr>
          <p:cNvPr id="3" name="Grafikon 2">
            <a:extLst>
              <a:ext uri="{FF2B5EF4-FFF2-40B4-BE49-F238E27FC236}">
                <a16:creationId xmlns:a16="http://schemas.microsoft.com/office/drawing/2014/main" id="{74D94B48-D11A-80EA-6CB6-5B034016D79D}"/>
              </a:ext>
            </a:extLst>
          </p:cNvPr>
          <p:cNvGraphicFramePr>
            <a:graphicFrameLocks/>
          </p:cNvGraphicFramePr>
          <p:nvPr/>
        </p:nvGraphicFramePr>
        <p:xfrm>
          <a:off x="377505" y="1124125"/>
          <a:ext cx="8707291" cy="35065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Grafikon 4">
            <a:extLst>
              <a:ext uri="{FF2B5EF4-FFF2-40B4-BE49-F238E27FC236}">
                <a16:creationId xmlns:a16="http://schemas.microsoft.com/office/drawing/2014/main" id="{E46CD154-B4A6-AB5D-0E2C-D67050847EE8}"/>
              </a:ext>
            </a:extLst>
          </p:cNvPr>
          <p:cNvGraphicFramePr>
            <a:graphicFrameLocks/>
          </p:cNvGraphicFramePr>
          <p:nvPr/>
        </p:nvGraphicFramePr>
        <p:xfrm>
          <a:off x="520117" y="1208015"/>
          <a:ext cx="7675927" cy="3141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" name="TekstniOkvir 7">
            <a:extLst>
              <a:ext uri="{FF2B5EF4-FFF2-40B4-BE49-F238E27FC236}">
                <a16:creationId xmlns:a16="http://schemas.microsoft.com/office/drawing/2014/main" id="{96EC9EFA-0CFE-E569-8ED1-273B32540313}"/>
              </a:ext>
            </a:extLst>
          </p:cNvPr>
          <p:cNvSpPr txBox="1"/>
          <p:nvPr/>
        </p:nvSpPr>
        <p:spPr>
          <a:xfrm>
            <a:off x="461394" y="1464550"/>
            <a:ext cx="816248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Grad Osijek</a:t>
            </a: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Upravni odjel za financije i nabavu</a:t>
            </a: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Odsjek za proračun</a:t>
            </a: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Kuhačeva 9, 31000 Osijek</a:t>
            </a:r>
          </a:p>
          <a:p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Proračunski dokumenti</a:t>
            </a: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  <a:hlinkClick r:id="rId6"/>
              </a:rPr>
              <a:t>https://www.osijek.hr/proracunski-dokumenti/</a:t>
            </a: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  <a:hlinkClick r:id="rId7"/>
              </a:rPr>
              <a:t>https://www.osijek.hr/gradska-uprava/vazni-dokumenti/</a:t>
            </a: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819645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714" y="-37071"/>
            <a:ext cx="12369284" cy="6956854"/>
          </a:xfrm>
          <a:prstGeom prst="rect">
            <a:avLst/>
          </a:prstGeom>
        </p:spPr>
      </p:pic>
      <p:sp>
        <p:nvSpPr>
          <p:cNvPr id="3" name="TekstniOkvir 2">
            <a:extLst>
              <a:ext uri="{FF2B5EF4-FFF2-40B4-BE49-F238E27FC236}">
                <a16:creationId xmlns:a16="http://schemas.microsoft.com/office/drawing/2014/main" id="{6448A762-1D1A-D3E3-4DE4-D63EAD9D04B5}"/>
              </a:ext>
            </a:extLst>
          </p:cNvPr>
          <p:cNvSpPr txBox="1"/>
          <p:nvPr/>
        </p:nvSpPr>
        <p:spPr>
          <a:xfrm>
            <a:off x="570451" y="536895"/>
            <a:ext cx="51256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rgbClr val="0070C0"/>
                </a:solidFill>
                <a:latin typeface="Montserrat" panose="00000500000000000000" pitchFamily="2" charset="-18"/>
              </a:rPr>
              <a:t>IZVJEŠTAJ O IZVRŠENJU PRORAČUNA</a:t>
            </a:r>
          </a:p>
          <a:p>
            <a:r>
              <a:rPr lang="hr-HR" b="1" dirty="0">
                <a:solidFill>
                  <a:srgbClr val="0070C0"/>
                </a:solidFill>
                <a:latin typeface="Montserrat" panose="00000500000000000000" pitchFamily="2" charset="-18"/>
              </a:rPr>
              <a:t>-Vodič za građane- </a:t>
            </a:r>
          </a:p>
        </p:txBody>
      </p:sp>
      <p:sp>
        <p:nvSpPr>
          <p:cNvPr id="5" name="TekstniOkvir 4">
            <a:extLst>
              <a:ext uri="{FF2B5EF4-FFF2-40B4-BE49-F238E27FC236}">
                <a16:creationId xmlns:a16="http://schemas.microsoft.com/office/drawing/2014/main" id="{56CFAC8E-ED8A-E3C6-A7DB-0B4F24965A4F}"/>
              </a:ext>
            </a:extLst>
          </p:cNvPr>
          <p:cNvSpPr txBox="1"/>
          <p:nvPr/>
        </p:nvSpPr>
        <p:spPr>
          <a:xfrm>
            <a:off x="805343" y="1711354"/>
            <a:ext cx="82463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>
                <a:solidFill>
                  <a:srgbClr val="0070C0"/>
                </a:solidFill>
                <a:latin typeface="Montserrat" panose="00000500000000000000" pitchFamily="2" charset="-18"/>
              </a:rPr>
              <a:t>Na jednostavan i razumljiv način informira građane o ostvarenim prihodima/primicima,  izvršenim rashodima/izdacima te rezultatu poslovanja Grada Osijeka i proračunskih korisnika.  Daje sliku o financijskom položaju i uspješnosti ostvarenja postavljenih ciljeva.</a:t>
            </a:r>
          </a:p>
        </p:txBody>
      </p:sp>
    </p:spTree>
    <p:extLst>
      <p:ext uri="{BB962C8B-B14F-4D97-AF65-F5344CB8AC3E}">
        <p14:creationId xmlns:p14="http://schemas.microsoft.com/office/powerpoint/2010/main" val="3073556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8854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571290" y="159310"/>
            <a:ext cx="9454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SADRŽAJ GODIŠNJEG IZVJEŠTAJA O IZVRŠENJU PRORAČUNA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2265F3C5-6D66-6BED-F8ED-25628B17444B}"/>
              </a:ext>
            </a:extLst>
          </p:cNvPr>
          <p:cNvSpPr txBox="1"/>
          <p:nvPr/>
        </p:nvSpPr>
        <p:spPr>
          <a:xfrm>
            <a:off x="571290" y="584949"/>
            <a:ext cx="8380686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Propisan je odredbom članka 76. Zakona o proračunu, odnosno odredbama članaka 4.-29. Pravilnika o polugodišnjem i godišnjem izvještaju i sadrži:</a:t>
            </a:r>
          </a:p>
          <a:p>
            <a:pPr marL="342900" indent="-342900">
              <a:buAutoNum type="arabicPeriod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Opći dio proračuna koji čini Sažetak, Račun prihoda i rashoda (prema ekonomskoj klasifikaciji, izvorima financiranja i funkcijskoj klasifikaciji) i Račun financiranja (prema ekonomskoj klasifikaciji i izvorima financiranja),</a:t>
            </a:r>
          </a:p>
          <a:p>
            <a:pPr marL="342900" indent="-342900">
              <a:buAutoNum type="arabicPeriod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Posebni dio proračuna po organizacijskoj i programskoj klasifikaciji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hr-HR" sz="14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Montserrat" panose="00000500000000000000" pitchFamily="2" charset="-18"/>
                <a:ea typeface="+mn-ea"/>
                <a:cs typeface="+mn-cs"/>
              </a:rPr>
              <a:t>Obrazloženje općeg dijela izvještaja o izvršenju proračuna (ostvarenje prihoda i rashoda, primitaka i izdataka</a:t>
            </a:r>
            <a:r>
              <a:rPr lang="hr-HR" sz="1400" dirty="0">
                <a:solidFill>
                  <a:srgbClr val="5B9BD5">
                    <a:lumMod val="75000"/>
                  </a:srgbClr>
                </a:solidFill>
                <a:latin typeface="Montserrat" panose="00000500000000000000" pitchFamily="2" charset="-18"/>
              </a:rPr>
              <a:t>,</a:t>
            </a:r>
            <a:r>
              <a:rPr kumimoji="0" lang="hr-HR" sz="14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Montserrat" panose="00000500000000000000" pitchFamily="2" charset="-18"/>
                <a:ea typeface="+mn-ea"/>
                <a:cs typeface="+mn-cs"/>
              </a:rPr>
              <a:t> prikaz ostvarenog viška/manjka u izvještajnom razdoblju) i obrazloženje posebnog dijela izvještaja o izvršenju proračuna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hr-HR" sz="1400" dirty="0">
                <a:solidFill>
                  <a:srgbClr val="5B9BD5">
                    <a:lumMod val="75000"/>
                  </a:srgbClr>
                </a:solidFill>
                <a:latin typeface="Montserrat" panose="00000500000000000000" pitchFamily="2" charset="-18"/>
              </a:rPr>
              <a:t>Posebni izvještaji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hr-HR" sz="1400" dirty="0">
                <a:solidFill>
                  <a:srgbClr val="5B9BD5">
                    <a:lumMod val="75000"/>
                  </a:srgbClr>
                </a:solidFill>
                <a:latin typeface="Montserrat" panose="00000500000000000000" pitchFamily="2" charset="-18"/>
              </a:rPr>
              <a:t>	- Izvještaj o korištenju proračunske zalihe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hr-HR" sz="1400" dirty="0">
                <a:solidFill>
                  <a:srgbClr val="5B9BD5">
                    <a:lumMod val="75000"/>
                  </a:srgbClr>
                </a:solidFill>
                <a:latin typeface="Montserrat" panose="00000500000000000000" pitchFamily="2" charset="-18"/>
              </a:rPr>
              <a:t>	- Izvještaj o zaduživanju na domaćem i stranom tržištu novca i kapitala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hr-HR" sz="1400" dirty="0">
                <a:solidFill>
                  <a:srgbClr val="5B9BD5">
                    <a:lumMod val="75000"/>
                  </a:srgbClr>
                </a:solidFill>
                <a:latin typeface="Montserrat" panose="00000500000000000000" pitchFamily="2" charset="-18"/>
              </a:rPr>
              <a:t>	- Izvještaj o danim jamstvima i plaćanjima po protestiranim jamstvima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hr-HR" sz="1400" dirty="0">
                <a:solidFill>
                  <a:srgbClr val="5B9BD5">
                    <a:lumMod val="75000"/>
                  </a:srgbClr>
                </a:solidFill>
                <a:latin typeface="Montserrat" panose="00000500000000000000" pitchFamily="2" charset="-18"/>
              </a:rPr>
              <a:t>	- Izvještaj o korištenju sredstava fondova Europske unije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hr-HR" sz="1400" dirty="0">
                <a:solidFill>
                  <a:srgbClr val="5B9BD5">
                    <a:lumMod val="75000"/>
                  </a:srgbClr>
                </a:solidFill>
                <a:latin typeface="Montserrat" panose="00000500000000000000" pitchFamily="2" charset="-18"/>
              </a:rPr>
              <a:t>	- Izvještaj o danim zajmovima i potraživanjima po danim zajmovima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hr-HR" sz="1400" dirty="0">
                <a:solidFill>
                  <a:srgbClr val="5B9BD5">
                    <a:lumMod val="75000"/>
                  </a:srgbClr>
                </a:solidFill>
                <a:latin typeface="Montserrat" panose="00000500000000000000" pitchFamily="2" charset="-18"/>
              </a:rPr>
              <a:t>	- Izvještaj o stanju potraživanja i dospjelih obveza te o stanju potencijalnih obveza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hr-HR" sz="1400" dirty="0">
                <a:solidFill>
                  <a:srgbClr val="5B9BD5">
                    <a:lumMod val="75000"/>
                  </a:srgbClr>
                </a:solidFill>
                <a:latin typeface="Montserrat" panose="00000500000000000000" pitchFamily="2" charset="-18"/>
              </a:rPr>
              <a:t>	  po osnovi sudskih sporova</a:t>
            </a: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</p:txBody>
      </p:sp>
      <p:sp>
        <p:nvSpPr>
          <p:cNvPr id="7" name="Pravokutnik: zaobljeni kutovi 6">
            <a:extLst>
              <a:ext uri="{FF2B5EF4-FFF2-40B4-BE49-F238E27FC236}">
                <a16:creationId xmlns:a16="http://schemas.microsoft.com/office/drawing/2014/main" id="{8F10A95F-EFD0-E3B6-85EA-24D1834AB5CD}"/>
              </a:ext>
            </a:extLst>
          </p:cNvPr>
          <p:cNvSpPr/>
          <p:nvPr/>
        </p:nvSpPr>
        <p:spPr>
          <a:xfrm>
            <a:off x="285226" y="4890782"/>
            <a:ext cx="8539991" cy="4949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400" b="1" dirty="0">
                <a:latin typeface="Montserrat" panose="00000500000000000000" pitchFamily="2" charset="-18"/>
              </a:rPr>
              <a:t>Upravni odjel za financije i nabavu</a:t>
            </a:r>
          </a:p>
          <a:p>
            <a:pPr algn="ctr"/>
            <a:r>
              <a:rPr lang="hr-HR" sz="1400" dirty="0">
                <a:latin typeface="Montserrat" panose="00000500000000000000" pitchFamily="2" charset="-18"/>
              </a:rPr>
              <a:t>izrađuje Prijedlog Godišnjeg izvještaja o izvršenju Proračuna i dostavlja ga Gradonačelniku</a:t>
            </a:r>
          </a:p>
        </p:txBody>
      </p:sp>
      <p:sp>
        <p:nvSpPr>
          <p:cNvPr id="8" name="Pravokutnik: zaobljeni kutovi 7">
            <a:extLst>
              <a:ext uri="{FF2B5EF4-FFF2-40B4-BE49-F238E27FC236}">
                <a16:creationId xmlns:a16="http://schemas.microsoft.com/office/drawing/2014/main" id="{4AD2D8D5-7DE0-24BC-9F40-1221AE495F60}"/>
              </a:ext>
            </a:extLst>
          </p:cNvPr>
          <p:cNvSpPr/>
          <p:nvPr/>
        </p:nvSpPr>
        <p:spPr>
          <a:xfrm>
            <a:off x="285226" y="5385732"/>
            <a:ext cx="8539990" cy="4949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400" b="1" dirty="0">
                <a:latin typeface="Montserrat" panose="00000500000000000000" pitchFamily="2" charset="-18"/>
              </a:rPr>
              <a:t>Gradonačelnik Grada Osijeka  </a:t>
            </a:r>
          </a:p>
          <a:p>
            <a:r>
              <a:rPr lang="hr-HR" sz="1400" dirty="0">
                <a:latin typeface="Montserrat" panose="00000500000000000000" pitchFamily="2" charset="-18"/>
              </a:rPr>
              <a:t>podnosi Gradskom vijeću Prijedlog Godišnjeg izvještaja o izvršenju Proračuna na donošenje</a:t>
            </a:r>
          </a:p>
        </p:txBody>
      </p:sp>
      <p:sp>
        <p:nvSpPr>
          <p:cNvPr id="9" name="Pravokutnik: zaobljeni kutovi 8">
            <a:extLst>
              <a:ext uri="{FF2B5EF4-FFF2-40B4-BE49-F238E27FC236}">
                <a16:creationId xmlns:a16="http://schemas.microsoft.com/office/drawing/2014/main" id="{B811E987-8E15-07AC-37B1-A2E73201C5F4}"/>
              </a:ext>
            </a:extLst>
          </p:cNvPr>
          <p:cNvSpPr/>
          <p:nvPr/>
        </p:nvSpPr>
        <p:spPr>
          <a:xfrm>
            <a:off x="285226" y="5880682"/>
            <a:ext cx="8539989" cy="4949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400" b="1" dirty="0">
                <a:latin typeface="Montserrat" panose="00000500000000000000" pitchFamily="2" charset="-18"/>
              </a:rPr>
              <a:t>Gradsko vijeće Grada Osijeka</a:t>
            </a:r>
          </a:p>
          <a:p>
            <a:pPr algn="ctr"/>
            <a:r>
              <a:rPr lang="hr-HR" sz="1400" dirty="0">
                <a:latin typeface="Montserrat" panose="00000500000000000000" pitchFamily="2" charset="-18"/>
              </a:rPr>
              <a:t>donijelo je Godišnji izvještaj o </a:t>
            </a:r>
            <a:r>
              <a:rPr lang="hr-HR" sz="1400" dirty="0">
                <a:solidFill>
                  <a:schemeClr val="bg1"/>
                </a:solidFill>
                <a:latin typeface="Montserrat" panose="00000500000000000000" pitchFamily="2" charset="-18"/>
              </a:rPr>
              <a:t>izvršenju Proračuna za 2025. na 6. sjednici, 14. svibnja 2026.</a:t>
            </a:r>
            <a:r>
              <a:rPr lang="hr-HR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332323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" y="-345742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662729" y="756263"/>
            <a:ext cx="9454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PRORAČUN GRADA OSIJEKA ZA 2025.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2265F3C5-6D66-6BED-F8ED-25628B17444B}"/>
              </a:ext>
            </a:extLst>
          </p:cNvPr>
          <p:cNvSpPr txBox="1"/>
          <p:nvPr/>
        </p:nvSpPr>
        <p:spPr>
          <a:xfrm>
            <a:off x="662729" y="1320384"/>
            <a:ext cx="9689286" cy="2539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Usvojen je na 25. sjednici Gradskog vijeća Grada Osijeka održanoj 29. studenog 2024. i utvrđen u iznosu od 194.700.000,00 eura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Prve izmjene i dopune Proračuna Grada donesene su na 27. sjednici Gradskog vijeća održanoj </a:t>
            </a: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      8. travnja 2025. s Proračunom utvrđenim u iznosu od 200.000.000,00 eura dok su druge Izmjene i</a:t>
            </a: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      dopune usvojene na 2. sjednici održanoj 8. srpnja 2025. s proračunskim planom od 203.800.000,00 eura</a:t>
            </a:r>
          </a:p>
          <a:p>
            <a:pPr marL="285750" indent="-28575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Treće izmjene i dopune Proračuna Grada donesene su na 4. sjednici Gradskog vijeća dana </a:t>
            </a: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      28. studenog 2025. s Proračunom utvrđenim u iznosu od 194.000.000,00 eura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U razdoblju od 1. siječnja do 31. prosinca 2025. Gradonačelnik je donio 3 zaključka </a:t>
            </a: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      o preraspodjeli proračunskih sredstava</a:t>
            </a:r>
          </a:p>
        </p:txBody>
      </p:sp>
      <p:sp>
        <p:nvSpPr>
          <p:cNvPr id="5" name="Jednakokračni trokut 4">
            <a:extLst>
              <a:ext uri="{FF2B5EF4-FFF2-40B4-BE49-F238E27FC236}">
                <a16:creationId xmlns:a16="http://schemas.microsoft.com/office/drawing/2014/main" id="{AE8CF2E1-0104-1D94-93B2-23038B1215BC}"/>
              </a:ext>
            </a:extLst>
          </p:cNvPr>
          <p:cNvSpPr/>
          <p:nvPr/>
        </p:nvSpPr>
        <p:spPr>
          <a:xfrm>
            <a:off x="4259760" y="5815412"/>
            <a:ext cx="481864" cy="38589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Pravokutnik 5">
            <a:extLst>
              <a:ext uri="{FF2B5EF4-FFF2-40B4-BE49-F238E27FC236}">
                <a16:creationId xmlns:a16="http://schemas.microsoft.com/office/drawing/2014/main" id="{8D30AE18-5C9B-1ED6-AADF-68E4AF6D5865}"/>
              </a:ext>
            </a:extLst>
          </p:cNvPr>
          <p:cNvSpPr/>
          <p:nvPr/>
        </p:nvSpPr>
        <p:spPr>
          <a:xfrm>
            <a:off x="2407639" y="5620623"/>
            <a:ext cx="4186107" cy="1947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7" name="Pravokutnik: zaobljeni kutovi 6">
            <a:extLst>
              <a:ext uri="{FF2B5EF4-FFF2-40B4-BE49-F238E27FC236}">
                <a16:creationId xmlns:a16="http://schemas.microsoft.com/office/drawing/2014/main" id="{452D5588-B2A9-3945-08CA-A3E989A2B2C4}"/>
              </a:ext>
            </a:extLst>
          </p:cNvPr>
          <p:cNvSpPr/>
          <p:nvPr/>
        </p:nvSpPr>
        <p:spPr>
          <a:xfrm>
            <a:off x="2407639" y="4739780"/>
            <a:ext cx="1803634" cy="7969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400" b="1" dirty="0">
                <a:latin typeface="Montserrat" panose="00000500000000000000" pitchFamily="2" charset="-18"/>
              </a:rPr>
              <a:t>prihodi/primici</a:t>
            </a:r>
          </a:p>
        </p:txBody>
      </p:sp>
      <p:sp>
        <p:nvSpPr>
          <p:cNvPr id="8" name="Pravokutnik: zaobljeni kutovi 7">
            <a:extLst>
              <a:ext uri="{FF2B5EF4-FFF2-40B4-BE49-F238E27FC236}">
                <a16:creationId xmlns:a16="http://schemas.microsoft.com/office/drawing/2014/main" id="{D40A0AA7-A63D-8383-87BD-D50D04E8D40B}"/>
              </a:ext>
            </a:extLst>
          </p:cNvPr>
          <p:cNvSpPr/>
          <p:nvPr/>
        </p:nvSpPr>
        <p:spPr>
          <a:xfrm>
            <a:off x="4741624" y="4739781"/>
            <a:ext cx="1776622" cy="7969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400" b="1" dirty="0">
                <a:latin typeface="Montserrat" panose="00000500000000000000" pitchFamily="2" charset="-18"/>
              </a:rPr>
              <a:t>rashodi/izdaci</a:t>
            </a:r>
          </a:p>
        </p:txBody>
      </p:sp>
    </p:spTree>
    <p:extLst>
      <p:ext uri="{BB962C8B-B14F-4D97-AF65-F5344CB8AC3E}">
        <p14:creationId xmlns:p14="http://schemas.microsoft.com/office/powerpoint/2010/main" val="2982849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8854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662729" y="621963"/>
            <a:ext cx="9454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PRORAČUN GRADA OSIJEKA ZA 2025.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2265F3C5-6D66-6BED-F8ED-25628B17444B}"/>
              </a:ext>
            </a:extLst>
          </p:cNvPr>
          <p:cNvSpPr txBox="1"/>
          <p:nvPr/>
        </p:nvSpPr>
        <p:spPr>
          <a:xfrm>
            <a:off x="589577" y="1222559"/>
            <a:ext cx="1059529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Proračun Grada Osijeka je konsolidiran te sadrži prihode/primitke i rashode/izdatke Grada Osijeka i njegovih proračunskih korisnika:</a:t>
            </a:r>
          </a:p>
          <a:p>
            <a:endParaRPr lang="hr-HR" sz="16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r-HR" sz="16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Hrvatsko narodno kazalište u Osijeku,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r-HR" sz="16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Dječje kazalište Branka Mihaljevića Osijek,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r-HR" sz="16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Gradske galerije Osijek,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r-HR" sz="16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Kulturni centar Osijek,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r-HR" sz="16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Dječji vrtić Osijek,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r-HR" sz="16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Javna vatrogasna postrojba Osijek,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r-HR" sz="16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Agencija za obnovu osječke Tvrđe u likvidaciji,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r-HR" sz="16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Prosvjetno-kulturni centar Mađara u RH i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r-HR" sz="16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20 osnovnih škola.</a:t>
            </a:r>
          </a:p>
        </p:txBody>
      </p:sp>
      <p:sp>
        <p:nvSpPr>
          <p:cNvPr id="5" name="Pravokutnik: zaobljeni kutovi 4">
            <a:extLst>
              <a:ext uri="{FF2B5EF4-FFF2-40B4-BE49-F238E27FC236}">
                <a16:creationId xmlns:a16="http://schemas.microsoft.com/office/drawing/2014/main" id="{A9C2BBB5-2792-9557-B127-70F46F6BAFDE}"/>
              </a:ext>
            </a:extLst>
          </p:cNvPr>
          <p:cNvSpPr/>
          <p:nvPr/>
        </p:nvSpPr>
        <p:spPr>
          <a:xfrm>
            <a:off x="922790" y="5461233"/>
            <a:ext cx="2147582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600" b="1" dirty="0">
                <a:latin typeface="Montserrat" panose="00000500000000000000" pitchFamily="2" charset="-18"/>
              </a:rPr>
              <a:t>Prihodi/rashodi Grada Osijeka</a:t>
            </a:r>
          </a:p>
        </p:txBody>
      </p:sp>
      <p:sp>
        <p:nvSpPr>
          <p:cNvPr id="6" name="Znak zbrajanja 5">
            <a:extLst>
              <a:ext uri="{FF2B5EF4-FFF2-40B4-BE49-F238E27FC236}">
                <a16:creationId xmlns:a16="http://schemas.microsoft.com/office/drawing/2014/main" id="{9E88514F-376C-BB1A-B204-31B3080D2DA9}"/>
              </a:ext>
            </a:extLst>
          </p:cNvPr>
          <p:cNvSpPr/>
          <p:nvPr/>
        </p:nvSpPr>
        <p:spPr>
          <a:xfrm>
            <a:off x="3166686" y="5469622"/>
            <a:ext cx="826476" cy="9144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7" name="Pravokutnik: zaobljeni kutovi 6">
            <a:extLst>
              <a:ext uri="{FF2B5EF4-FFF2-40B4-BE49-F238E27FC236}">
                <a16:creationId xmlns:a16="http://schemas.microsoft.com/office/drawing/2014/main" id="{24C7C50E-A98F-4482-5AF4-C6F8F73EA934}"/>
              </a:ext>
            </a:extLst>
          </p:cNvPr>
          <p:cNvSpPr/>
          <p:nvPr/>
        </p:nvSpPr>
        <p:spPr>
          <a:xfrm>
            <a:off x="3993163" y="5461233"/>
            <a:ext cx="1963020" cy="9227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600" b="1" dirty="0">
                <a:latin typeface="Montserrat" panose="00000500000000000000" pitchFamily="2" charset="-18"/>
              </a:rPr>
              <a:t>Prihodi/rashodi proračunskih korisnika</a:t>
            </a:r>
          </a:p>
        </p:txBody>
      </p:sp>
      <p:sp>
        <p:nvSpPr>
          <p:cNvPr id="8" name="Jednako 7">
            <a:extLst>
              <a:ext uri="{FF2B5EF4-FFF2-40B4-BE49-F238E27FC236}">
                <a16:creationId xmlns:a16="http://schemas.microsoft.com/office/drawing/2014/main" id="{FBB3F20E-2236-41B3-BC92-13345817F468}"/>
              </a:ext>
            </a:extLst>
          </p:cNvPr>
          <p:cNvSpPr/>
          <p:nvPr/>
        </p:nvSpPr>
        <p:spPr>
          <a:xfrm>
            <a:off x="6096001" y="5231437"/>
            <a:ext cx="782974" cy="1370699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solidFill>
                <a:schemeClr val="tx1"/>
              </a:solidFill>
            </a:endParaRPr>
          </a:p>
        </p:txBody>
      </p:sp>
      <p:sp>
        <p:nvSpPr>
          <p:cNvPr id="9" name="Pravokutnik: zaobljeni kutovi 8">
            <a:extLst>
              <a:ext uri="{FF2B5EF4-FFF2-40B4-BE49-F238E27FC236}">
                <a16:creationId xmlns:a16="http://schemas.microsoft.com/office/drawing/2014/main" id="{4F1292E7-F5A2-D5DA-1874-50FC3FF107A8}"/>
              </a:ext>
            </a:extLst>
          </p:cNvPr>
          <p:cNvSpPr/>
          <p:nvPr/>
        </p:nvSpPr>
        <p:spPr>
          <a:xfrm>
            <a:off x="7018791" y="5461233"/>
            <a:ext cx="2242655" cy="9227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600" b="1" dirty="0">
                <a:latin typeface="Montserrat" panose="00000500000000000000" pitchFamily="2" charset="-18"/>
              </a:rPr>
              <a:t>Proračun Grada Osijeka</a:t>
            </a:r>
          </a:p>
        </p:txBody>
      </p:sp>
    </p:spTree>
    <p:extLst>
      <p:ext uri="{BB962C8B-B14F-4D97-AF65-F5344CB8AC3E}">
        <p14:creationId xmlns:p14="http://schemas.microsoft.com/office/powerpoint/2010/main" val="39382881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1335" y="-98854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662729" y="817638"/>
            <a:ext cx="9454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KONSOLIDIRANO IZVRŠENJE PRORAČUNA GRADA OSIJEKA ZA 2025.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2265F3C5-6D66-6BED-F8ED-25628B17444B}"/>
              </a:ext>
            </a:extLst>
          </p:cNvPr>
          <p:cNvSpPr txBox="1"/>
          <p:nvPr/>
        </p:nvSpPr>
        <p:spPr>
          <a:xfrm>
            <a:off x="662729" y="1551963"/>
            <a:ext cx="105952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16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endParaRPr lang="hr-HR" sz="16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</p:txBody>
      </p:sp>
      <p:graphicFrame>
        <p:nvGraphicFramePr>
          <p:cNvPr id="11" name="Tablica 10">
            <a:extLst>
              <a:ext uri="{FF2B5EF4-FFF2-40B4-BE49-F238E27FC236}">
                <a16:creationId xmlns:a16="http://schemas.microsoft.com/office/drawing/2014/main" id="{37B0F74C-5E1A-1BAD-DA45-E6ED1FF88C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0008718"/>
              </p:ext>
            </p:extLst>
          </p:nvPr>
        </p:nvGraphicFramePr>
        <p:xfrm>
          <a:off x="662730" y="1828928"/>
          <a:ext cx="8237988" cy="182544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03684">
                  <a:extLst>
                    <a:ext uri="{9D8B030D-6E8A-4147-A177-3AD203B41FA5}">
                      <a16:colId xmlns:a16="http://schemas.microsoft.com/office/drawing/2014/main" val="1320155803"/>
                    </a:ext>
                  </a:extLst>
                </a:gridCol>
                <a:gridCol w="1399920">
                  <a:extLst>
                    <a:ext uri="{9D8B030D-6E8A-4147-A177-3AD203B41FA5}">
                      <a16:colId xmlns:a16="http://schemas.microsoft.com/office/drawing/2014/main" val="3050180427"/>
                    </a:ext>
                  </a:extLst>
                </a:gridCol>
                <a:gridCol w="1415304">
                  <a:extLst>
                    <a:ext uri="{9D8B030D-6E8A-4147-A177-3AD203B41FA5}">
                      <a16:colId xmlns:a16="http://schemas.microsoft.com/office/drawing/2014/main" val="1093767400"/>
                    </a:ext>
                  </a:extLst>
                </a:gridCol>
                <a:gridCol w="1511452">
                  <a:extLst>
                    <a:ext uri="{9D8B030D-6E8A-4147-A177-3AD203B41FA5}">
                      <a16:colId xmlns:a16="http://schemas.microsoft.com/office/drawing/2014/main" val="1701673295"/>
                    </a:ext>
                  </a:extLst>
                </a:gridCol>
                <a:gridCol w="1107628">
                  <a:extLst>
                    <a:ext uri="{9D8B030D-6E8A-4147-A177-3AD203B41FA5}">
                      <a16:colId xmlns:a16="http://schemas.microsoft.com/office/drawing/2014/main" val="3802926411"/>
                    </a:ext>
                  </a:extLst>
                </a:gridCol>
              </a:tblGrid>
              <a:tr h="515452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u="none" strike="noStrike" dirty="0">
                          <a:effectLst/>
                          <a:latin typeface="Montserrat" panose="00000500000000000000" pitchFamily="2" charset="-18"/>
                        </a:rPr>
                        <a:t> </a:t>
                      </a:r>
                      <a:endParaRPr lang="hr-HR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u="none" strike="noStrike" dirty="0">
                          <a:effectLst/>
                          <a:latin typeface="Montserrat" panose="00000500000000000000" pitchFamily="2" charset="-18"/>
                        </a:rPr>
                        <a:t>REALIZACIJA 2024.</a:t>
                      </a:r>
                      <a:endParaRPr lang="hr-HR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u="none" strike="noStrike" dirty="0">
                          <a:effectLst/>
                          <a:latin typeface="Montserrat" panose="00000500000000000000" pitchFamily="2" charset="-18"/>
                        </a:rPr>
                        <a:t>PLAN </a:t>
                      </a:r>
                      <a:br>
                        <a:rPr lang="hr-HR" sz="1200" b="1" u="none" strike="noStrike" dirty="0">
                          <a:effectLst/>
                          <a:latin typeface="Montserrat" panose="00000500000000000000" pitchFamily="2" charset="-18"/>
                        </a:rPr>
                      </a:br>
                      <a:r>
                        <a:rPr lang="hr-HR" sz="1200" b="1" u="none" strike="noStrike" dirty="0">
                          <a:effectLst/>
                          <a:latin typeface="Montserrat" panose="00000500000000000000" pitchFamily="2" charset="-18"/>
                        </a:rPr>
                        <a:t>2025.</a:t>
                      </a:r>
                      <a:endParaRPr lang="hr-HR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u="none" strike="noStrike" dirty="0">
                          <a:effectLst/>
                          <a:latin typeface="Montserrat" panose="00000500000000000000" pitchFamily="2" charset="-18"/>
                        </a:rPr>
                        <a:t>REALIZACIJA</a:t>
                      </a:r>
                      <a:br>
                        <a:rPr lang="hr-HR" sz="1200" b="1" u="none" strike="noStrike" dirty="0">
                          <a:effectLst/>
                          <a:latin typeface="Montserrat" panose="00000500000000000000" pitchFamily="2" charset="-18"/>
                        </a:rPr>
                      </a:br>
                      <a:r>
                        <a:rPr lang="hr-HR" sz="1200" b="1" u="none" strike="noStrike" dirty="0">
                          <a:effectLst/>
                          <a:latin typeface="Montserrat" panose="00000500000000000000" pitchFamily="2" charset="-18"/>
                        </a:rPr>
                        <a:t> 2025.</a:t>
                      </a:r>
                      <a:endParaRPr lang="hr-HR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u="none" strike="noStrike" dirty="0">
                          <a:effectLst/>
                          <a:latin typeface="Montserrat" panose="00000500000000000000" pitchFamily="2" charset="-18"/>
                        </a:rPr>
                        <a:t>INDEKS</a:t>
                      </a:r>
                      <a:br>
                        <a:rPr lang="hr-HR" sz="1200" b="1" u="none" strike="noStrike" dirty="0">
                          <a:effectLst/>
                          <a:latin typeface="Montserrat" panose="00000500000000000000" pitchFamily="2" charset="-18"/>
                        </a:rPr>
                      </a:br>
                      <a:r>
                        <a:rPr lang="hr-HR" sz="1200" b="1" u="none" strike="noStrike" dirty="0">
                          <a:effectLst/>
                          <a:latin typeface="Montserrat" panose="00000500000000000000" pitchFamily="2" charset="-18"/>
                        </a:rPr>
                        <a:t>2025./2024.</a:t>
                      </a:r>
                      <a:endParaRPr lang="hr-HR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260126999"/>
                  </a:ext>
                </a:extLst>
              </a:tr>
              <a:tr h="264846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  <a:latin typeface="Montserrat" panose="00000500000000000000" pitchFamily="2" charset="-18"/>
                        </a:rPr>
                        <a:t>A. UKUPNI PRIHODI I PRIMICI</a:t>
                      </a:r>
                      <a:endParaRPr lang="it-IT" sz="12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142.780.792,11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u="none" strike="noStrike" dirty="0">
                          <a:effectLst/>
                          <a:latin typeface="Montserrat" panose="00000500000000000000" pitchFamily="2" charset="-18"/>
                        </a:rPr>
                        <a:t>166.615.683,63</a:t>
                      </a:r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157.925.932,48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110,61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909809808"/>
                  </a:ext>
                </a:extLst>
              </a:tr>
              <a:tr h="264846"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u="none" strike="noStrike">
                          <a:effectLst/>
                          <a:latin typeface="Montserrat" panose="00000500000000000000" pitchFamily="2" charset="-18"/>
                        </a:rPr>
                        <a:t>B. UKUPNI RASHODI I IZDACI</a:t>
                      </a:r>
                      <a:endParaRPr lang="hr-HR" sz="12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141.559.742,55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u="none" strike="noStrike" dirty="0">
                          <a:effectLst/>
                          <a:latin typeface="Montserrat" panose="00000500000000000000" pitchFamily="2" charset="-18"/>
                        </a:rPr>
                        <a:t>193.621.328,00</a:t>
                      </a:r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173.646.736,60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122,67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271071409"/>
                  </a:ext>
                </a:extLst>
              </a:tr>
              <a:tr h="515452"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u="none" strike="noStrike" dirty="0">
                          <a:effectLst/>
                          <a:latin typeface="Montserrat" panose="00000500000000000000" pitchFamily="2" charset="-18"/>
                        </a:rPr>
                        <a:t>C. RASPOLOŽIVA SREDSTVA IZ PRETHODNIH RAZDOBLJA</a:t>
                      </a:r>
                      <a:endParaRPr lang="hr-HR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22.471.629,30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27.005.644,37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24.054.714,68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107,04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24032574"/>
                  </a:ext>
                </a:extLst>
              </a:tr>
              <a:tr h="264846"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b="1" u="none" strike="noStrike" dirty="0">
                          <a:effectLst/>
                          <a:latin typeface="Montserrat" panose="00000500000000000000" pitchFamily="2" charset="-18"/>
                        </a:rPr>
                        <a:t>REZULTAT (A-B+C)</a:t>
                      </a:r>
                      <a:endParaRPr lang="hr-HR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23.692.678,86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1" u="none" strike="noStrike" dirty="0">
                          <a:effectLst/>
                          <a:latin typeface="Montserrat" panose="00000500000000000000" pitchFamily="2" charset="-18"/>
                        </a:rPr>
                        <a:t>0,00</a:t>
                      </a:r>
                      <a:endParaRPr lang="hr-HR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8.333.910,56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35,18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247377856"/>
                  </a:ext>
                </a:extLst>
              </a:tr>
            </a:tbl>
          </a:graphicData>
        </a:graphic>
      </p:graphicFrame>
      <p:sp>
        <p:nvSpPr>
          <p:cNvPr id="12" name="Strelica: desno 11">
            <a:extLst>
              <a:ext uri="{FF2B5EF4-FFF2-40B4-BE49-F238E27FC236}">
                <a16:creationId xmlns:a16="http://schemas.microsoft.com/office/drawing/2014/main" id="{2B162FBD-E727-A020-5DB0-926A7D616657}"/>
              </a:ext>
            </a:extLst>
          </p:cNvPr>
          <p:cNvSpPr/>
          <p:nvPr/>
        </p:nvSpPr>
        <p:spPr>
          <a:xfrm>
            <a:off x="176169" y="4983061"/>
            <a:ext cx="671119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3" name="Pravokutnik: zaobljeni kutovi 12">
            <a:extLst>
              <a:ext uri="{FF2B5EF4-FFF2-40B4-BE49-F238E27FC236}">
                <a16:creationId xmlns:a16="http://schemas.microsoft.com/office/drawing/2014/main" id="{7386DD1E-513C-5287-97A8-4A780173D7C1}"/>
              </a:ext>
            </a:extLst>
          </p:cNvPr>
          <p:cNvSpPr/>
          <p:nvPr/>
        </p:nvSpPr>
        <p:spPr>
          <a:xfrm>
            <a:off x="847288" y="4857226"/>
            <a:ext cx="8053430" cy="15267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hr-HR" sz="1400" dirty="0">
                <a:latin typeface="Montserrat" panose="00000500000000000000" pitchFamily="2" charset="-18"/>
              </a:rPr>
              <a:t>U izvještajnom razdoblju ostvaren je konsolidirani manjak u iznosu od 15,7 milijuna eura koji s prenesenim viškom iz prethodnog razdoblja u iznosu od 24 milijuna eura čini ukupni raspoloživi višak od 8,3 milijuna eura. Raspoloživi višak Grada Osijeka (bez proračunskih korisnika) iznosi 12 milijuna eura.</a:t>
            </a:r>
          </a:p>
        </p:txBody>
      </p:sp>
    </p:spTree>
    <p:extLst>
      <p:ext uri="{BB962C8B-B14F-4D97-AF65-F5344CB8AC3E}">
        <p14:creationId xmlns:p14="http://schemas.microsoft.com/office/powerpoint/2010/main" val="9935524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7284" y="-49427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587229" y="612396"/>
            <a:ext cx="9454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OSTVARENI PRIHODI I PRIMICI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2265F3C5-6D66-6BED-F8ED-25628B17444B}"/>
              </a:ext>
            </a:extLst>
          </p:cNvPr>
          <p:cNvSpPr txBox="1"/>
          <p:nvPr/>
        </p:nvSpPr>
        <p:spPr>
          <a:xfrm>
            <a:off x="587229" y="935643"/>
            <a:ext cx="106707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Prihodi i primici Proračuna Grada Osijeka u 2025. ostvareni su sa 157.925.932,48 eura tj. 94,78% planskog iznosa od 166.615.683,63 eura.</a:t>
            </a: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Od ukupno ostvarenih prihoda, na prihode Grada Osijeka odnosi se 113.152.473,50 eura, a na prihode proračunskih korisnika iznos od 44.773.458,98 eura.</a:t>
            </a:r>
          </a:p>
          <a:p>
            <a:endParaRPr lang="hr-HR" sz="16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</p:txBody>
      </p:sp>
      <p:graphicFrame>
        <p:nvGraphicFramePr>
          <p:cNvPr id="10" name="Grafikon 9">
            <a:extLst>
              <a:ext uri="{FF2B5EF4-FFF2-40B4-BE49-F238E27FC236}">
                <a16:creationId xmlns:a16="http://schemas.microsoft.com/office/drawing/2014/main" id="{418D15CA-63F9-BBE4-AE5C-A4CB9C1E9CE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1921499"/>
              </p:ext>
            </p:extLst>
          </p:nvPr>
        </p:nvGraphicFramePr>
        <p:xfrm>
          <a:off x="3534492" y="1900594"/>
          <a:ext cx="4507102" cy="2568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Tablica 14">
            <a:extLst>
              <a:ext uri="{FF2B5EF4-FFF2-40B4-BE49-F238E27FC236}">
                <a16:creationId xmlns:a16="http://schemas.microsoft.com/office/drawing/2014/main" id="{C60D718D-114A-83C8-3A59-77AF63626A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5400817"/>
              </p:ext>
            </p:extLst>
          </p:nvPr>
        </p:nvGraphicFramePr>
        <p:xfrm>
          <a:off x="2775746" y="4916723"/>
          <a:ext cx="5604386" cy="1723359"/>
        </p:xfrm>
        <a:graphic>
          <a:graphicData uri="http://schemas.openxmlformats.org/drawingml/2006/table">
            <a:tbl>
              <a:tblPr/>
              <a:tblGrid>
                <a:gridCol w="1790933">
                  <a:extLst>
                    <a:ext uri="{9D8B030D-6E8A-4147-A177-3AD203B41FA5}">
                      <a16:colId xmlns:a16="http://schemas.microsoft.com/office/drawing/2014/main" val="3648205057"/>
                    </a:ext>
                  </a:extLst>
                </a:gridCol>
                <a:gridCol w="1404957">
                  <a:extLst>
                    <a:ext uri="{9D8B030D-6E8A-4147-A177-3AD203B41FA5}">
                      <a16:colId xmlns:a16="http://schemas.microsoft.com/office/drawing/2014/main" val="2941814988"/>
                    </a:ext>
                  </a:extLst>
                </a:gridCol>
                <a:gridCol w="1283743">
                  <a:extLst>
                    <a:ext uri="{9D8B030D-6E8A-4147-A177-3AD203B41FA5}">
                      <a16:colId xmlns:a16="http://schemas.microsoft.com/office/drawing/2014/main" val="11458731"/>
                    </a:ext>
                  </a:extLst>
                </a:gridCol>
                <a:gridCol w="1124753">
                  <a:extLst>
                    <a:ext uri="{9D8B030D-6E8A-4147-A177-3AD203B41FA5}">
                      <a16:colId xmlns:a16="http://schemas.microsoft.com/office/drawing/2014/main" val="1996037497"/>
                    </a:ext>
                  </a:extLst>
                </a:gridCol>
              </a:tblGrid>
              <a:tr h="420177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Vrsta prihoda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18"/>
                        </a:rPr>
                        <a:t>Plan</a:t>
                      </a:r>
                      <a:br>
                        <a:rPr lang="hr-HR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18"/>
                        </a:rPr>
                      </a:br>
                      <a:r>
                        <a:rPr lang="hr-HR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18"/>
                        </a:rPr>
                        <a:t> 2025.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18"/>
                        </a:rPr>
                        <a:t>Ostvarenje </a:t>
                      </a:r>
                      <a:br>
                        <a:rPr lang="hr-HR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18"/>
                        </a:rPr>
                      </a:br>
                      <a:r>
                        <a:rPr lang="hr-HR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18"/>
                        </a:rPr>
                        <a:t>2025.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18"/>
                        </a:rPr>
                        <a:t>% </a:t>
                      </a:r>
                      <a:br>
                        <a:rPr lang="hr-HR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18"/>
                        </a:rPr>
                      </a:br>
                      <a:r>
                        <a:rPr lang="hr-HR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18"/>
                        </a:rPr>
                        <a:t>ostvarenja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887444717"/>
                  </a:ext>
                </a:extLst>
              </a:tr>
              <a:tr h="247164"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Prihodi poslovanja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156.815.513,87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150.586.096,85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96,03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4516832"/>
                  </a:ext>
                </a:extLst>
              </a:tr>
              <a:tr h="397992">
                <a:tc>
                  <a:txBody>
                    <a:bodyPr/>
                    <a:lstStyle/>
                    <a:p>
                      <a:pPr algn="r" fontAlgn="b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Prihodi od prodaje nefinancijske imovine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9.800.169,76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7.339.835,63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74,89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011846411"/>
                  </a:ext>
                </a:extLst>
              </a:tr>
              <a:tr h="469610"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Primici od financijske imovine i zaduživanja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732971510"/>
                  </a:ext>
                </a:extLst>
              </a:tr>
              <a:tr h="188416"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Ukupno prihodi/primici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166.615.683,63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157.925.932,48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94,78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615868028"/>
                  </a:ext>
                </a:extLst>
              </a:tr>
            </a:tbl>
          </a:graphicData>
        </a:graphic>
      </p:graphicFrame>
      <p:graphicFrame>
        <p:nvGraphicFramePr>
          <p:cNvPr id="5" name="Grafikon 4">
            <a:extLst>
              <a:ext uri="{FF2B5EF4-FFF2-40B4-BE49-F238E27FC236}">
                <a16:creationId xmlns:a16="http://schemas.microsoft.com/office/drawing/2014/main" id="{3F2EA6EF-0E6D-45EC-8723-613145468F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5365024"/>
              </p:ext>
            </p:extLst>
          </p:nvPr>
        </p:nvGraphicFramePr>
        <p:xfrm>
          <a:off x="3295829" y="1735787"/>
          <a:ext cx="4572000" cy="28984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081262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587229" y="1042587"/>
            <a:ext cx="9454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OSTVARENI PRIHODI I PRIMICI – po skupinama</a:t>
            </a:r>
          </a:p>
        </p:txBody>
      </p:sp>
      <p:graphicFrame>
        <p:nvGraphicFramePr>
          <p:cNvPr id="10" name="Grafikon 9">
            <a:extLst>
              <a:ext uri="{FF2B5EF4-FFF2-40B4-BE49-F238E27FC236}">
                <a16:creationId xmlns:a16="http://schemas.microsoft.com/office/drawing/2014/main" id="{418D15CA-63F9-BBE4-AE5C-A4CB9C1E9CEE}"/>
              </a:ext>
            </a:extLst>
          </p:cNvPr>
          <p:cNvGraphicFramePr>
            <a:graphicFrameLocks/>
          </p:cNvGraphicFramePr>
          <p:nvPr/>
        </p:nvGraphicFramePr>
        <p:xfrm>
          <a:off x="3665990" y="2751589"/>
          <a:ext cx="4018326" cy="1954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Tablica 4">
            <a:extLst>
              <a:ext uri="{FF2B5EF4-FFF2-40B4-BE49-F238E27FC236}">
                <a16:creationId xmlns:a16="http://schemas.microsoft.com/office/drawing/2014/main" id="{862A0189-BD42-F9E6-BD40-965161CE1F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203794"/>
              </p:ext>
            </p:extLst>
          </p:nvPr>
        </p:nvGraphicFramePr>
        <p:xfrm>
          <a:off x="698090" y="1411919"/>
          <a:ext cx="8160775" cy="44179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76744">
                  <a:extLst>
                    <a:ext uri="{9D8B030D-6E8A-4147-A177-3AD203B41FA5}">
                      <a16:colId xmlns:a16="http://schemas.microsoft.com/office/drawing/2014/main" val="427597484"/>
                    </a:ext>
                  </a:extLst>
                </a:gridCol>
                <a:gridCol w="1845891">
                  <a:extLst>
                    <a:ext uri="{9D8B030D-6E8A-4147-A177-3AD203B41FA5}">
                      <a16:colId xmlns:a16="http://schemas.microsoft.com/office/drawing/2014/main" val="656987719"/>
                    </a:ext>
                  </a:extLst>
                </a:gridCol>
                <a:gridCol w="1833675">
                  <a:extLst>
                    <a:ext uri="{9D8B030D-6E8A-4147-A177-3AD203B41FA5}">
                      <a16:colId xmlns:a16="http://schemas.microsoft.com/office/drawing/2014/main" val="1619202498"/>
                    </a:ext>
                  </a:extLst>
                </a:gridCol>
                <a:gridCol w="1489140">
                  <a:extLst>
                    <a:ext uri="{9D8B030D-6E8A-4147-A177-3AD203B41FA5}">
                      <a16:colId xmlns:a16="http://schemas.microsoft.com/office/drawing/2014/main" val="2725172630"/>
                    </a:ext>
                  </a:extLst>
                </a:gridCol>
                <a:gridCol w="1015325">
                  <a:extLst>
                    <a:ext uri="{9D8B030D-6E8A-4147-A177-3AD203B41FA5}">
                      <a16:colId xmlns:a16="http://schemas.microsoft.com/office/drawing/2014/main" val="3942455799"/>
                    </a:ext>
                  </a:extLst>
                </a:gridCol>
              </a:tblGrid>
              <a:tr h="441832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1" u="none" strike="noStrike" dirty="0">
                          <a:effectLst/>
                          <a:latin typeface="Montserrat" panose="00000500000000000000" pitchFamily="2" charset="-18"/>
                        </a:rPr>
                        <a:t>Prihodi/primici</a:t>
                      </a:r>
                      <a:endParaRPr lang="hr-HR" sz="11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1" u="none" strike="noStrike" dirty="0">
                          <a:effectLst/>
                          <a:latin typeface="Montserrat" panose="00000500000000000000" pitchFamily="2" charset="-18"/>
                        </a:rPr>
                        <a:t>Plan 2025.</a:t>
                      </a:r>
                      <a:endParaRPr lang="hr-HR" sz="11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1" u="none" strike="noStrike" dirty="0">
                          <a:effectLst/>
                          <a:latin typeface="Montserrat" panose="00000500000000000000" pitchFamily="2" charset="-18"/>
                        </a:rPr>
                        <a:t>Ostvarenje 2025.</a:t>
                      </a:r>
                      <a:endParaRPr lang="hr-HR" sz="11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1" u="none" strike="noStrike" dirty="0">
                          <a:effectLst/>
                          <a:latin typeface="Montserrat" panose="00000500000000000000" pitchFamily="2" charset="-18"/>
                        </a:rPr>
                        <a:t>% </a:t>
                      </a:r>
                      <a:br>
                        <a:rPr lang="hr-HR" sz="1100" b="1" u="none" strike="noStrike" dirty="0">
                          <a:effectLst/>
                          <a:latin typeface="Montserrat" panose="00000500000000000000" pitchFamily="2" charset="-18"/>
                        </a:rPr>
                      </a:br>
                      <a:r>
                        <a:rPr lang="hr-HR" sz="1100" b="1" u="none" strike="noStrike" dirty="0">
                          <a:effectLst/>
                          <a:latin typeface="Montserrat" panose="00000500000000000000" pitchFamily="2" charset="-18"/>
                        </a:rPr>
                        <a:t>ostvarenja</a:t>
                      </a:r>
                      <a:endParaRPr lang="hr-HR" sz="11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1" u="none" strike="noStrike" dirty="0">
                          <a:effectLst/>
                          <a:latin typeface="Montserrat" panose="00000500000000000000" pitchFamily="2" charset="-18"/>
                        </a:rPr>
                        <a:t>Udio u ukupnim prihodima</a:t>
                      </a:r>
                      <a:endParaRPr lang="hr-HR" sz="11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285277902"/>
                  </a:ext>
                </a:extLst>
              </a:tr>
              <a:tr h="111196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u="none" strike="noStrike" dirty="0">
                          <a:effectLst/>
                          <a:latin typeface="Montserrat" panose="00000500000000000000" pitchFamily="2" charset="-18"/>
                        </a:rPr>
                        <a:t>Prihodi od poreza</a:t>
                      </a:r>
                      <a:endParaRPr lang="hr-HR" sz="11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76.735.282,24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77.973.847,83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101,61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49,37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349964001"/>
                  </a:ext>
                </a:extLst>
              </a:tr>
              <a:tr h="166337"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i="1" u="none" strike="noStrike" dirty="0">
                          <a:effectLst/>
                          <a:latin typeface="Montserrat" panose="00000500000000000000" pitchFamily="2" charset="-18"/>
                        </a:rPr>
                        <a:t>Porez na dohodak</a:t>
                      </a:r>
                      <a:endParaRPr lang="pl-PL" sz="9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72.380.972,24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73.313.893,27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101,29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46,42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451802014"/>
                  </a:ext>
                </a:extLst>
              </a:tr>
              <a:tr h="98133">
                <a:tc>
                  <a:txBody>
                    <a:bodyPr/>
                    <a:lstStyle/>
                    <a:p>
                      <a:pPr algn="l" fontAlgn="b"/>
                      <a:r>
                        <a:rPr lang="hr-HR" sz="900" i="1" u="none" strike="noStrike" dirty="0">
                          <a:effectLst/>
                          <a:latin typeface="Montserrat" panose="00000500000000000000" pitchFamily="2" charset="-18"/>
                        </a:rPr>
                        <a:t>Porezi na imovinu</a:t>
                      </a:r>
                      <a:endParaRPr lang="hr-HR" sz="9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4.350.800,00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4.656.193,46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107,02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2,95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587790959"/>
                  </a:ext>
                </a:extLst>
              </a:tr>
              <a:tr h="426756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u="none" strike="noStrike" dirty="0">
                          <a:effectLst/>
                          <a:latin typeface="Montserrat" panose="00000500000000000000" pitchFamily="2" charset="-18"/>
                        </a:rPr>
                        <a:t>Pomoći iz inozemstva i od subjekata unutar općeg proračuna</a:t>
                      </a:r>
                      <a:endParaRPr lang="hr-HR" sz="11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58.213.430,91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48.426.873,06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83,19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30,66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288719455"/>
                  </a:ext>
                </a:extLst>
              </a:tr>
              <a:tr h="111196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u="none" strike="noStrike" dirty="0">
                          <a:effectLst/>
                          <a:latin typeface="Montserrat" panose="00000500000000000000" pitchFamily="2" charset="-18"/>
                        </a:rPr>
                        <a:t>Prihodi od imovine</a:t>
                      </a:r>
                      <a:endParaRPr lang="hr-HR" sz="11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2.932.815,00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2.991.535,20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102,00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1,89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79310340"/>
                  </a:ext>
                </a:extLst>
              </a:tr>
              <a:tr h="441832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u="none" strike="noStrike">
                          <a:effectLst/>
                          <a:latin typeface="Montserrat" panose="00000500000000000000" pitchFamily="2" charset="-18"/>
                        </a:rPr>
                        <a:t>Prihodi od upravnih i administrativnih pristojbi, pristojbi po posebnim propisima i naknada</a:t>
                      </a:r>
                      <a:endParaRPr lang="hr-HR" sz="11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16.363.499,49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15.351.820,80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93,82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9,72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395424228"/>
                  </a:ext>
                </a:extLst>
              </a:tr>
              <a:tr h="353466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u="none" strike="noStrike">
                          <a:effectLst/>
                          <a:latin typeface="Montserrat" panose="00000500000000000000" pitchFamily="2" charset="-18"/>
                        </a:rPr>
                        <a:t>Prihodi od prodaje proizvoda i robe te pruženih usluga, prihodi od donacija 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1.386.167,23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1.499.345,10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108,16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0,95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482461095"/>
                  </a:ext>
                </a:extLst>
              </a:tr>
              <a:tr h="176733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u="none" strike="noStrike">
                          <a:effectLst/>
                          <a:latin typeface="Montserrat" panose="00000500000000000000" pitchFamily="2" charset="-18"/>
                        </a:rPr>
                        <a:t>Kazne, upravne mjere i ostali prihodi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1.184.319,00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4.342.674,86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366,68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2,75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114267129"/>
                  </a:ext>
                </a:extLst>
              </a:tr>
              <a:tr h="265099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u="none" strike="noStrike">
                          <a:effectLst/>
                          <a:latin typeface="Montserrat" panose="00000500000000000000" pitchFamily="2" charset="-18"/>
                        </a:rPr>
                        <a:t>Prihodi od prodaje nefinancijske imovine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9.800.169,76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7.339.835,63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74,89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4,65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54861095"/>
                  </a:ext>
                </a:extLst>
              </a:tr>
              <a:tr h="265099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u="none" strike="noStrike">
                          <a:effectLst/>
                          <a:latin typeface="Montserrat" panose="00000500000000000000" pitchFamily="2" charset="-18"/>
                        </a:rPr>
                        <a:t>Primici od financijske imovine i zaduživanja</a:t>
                      </a:r>
                      <a:endParaRPr lang="hr-HR" sz="11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0,00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0,00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0,00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0,00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858509030"/>
                  </a:ext>
                </a:extLst>
              </a:tr>
              <a:tr h="166337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1" u="none" strike="noStrike" dirty="0">
                          <a:effectLst/>
                          <a:latin typeface="Montserrat" panose="00000500000000000000" pitchFamily="2" charset="-18"/>
                        </a:rPr>
                        <a:t>Ukupno ostvareni prihodi/primici</a:t>
                      </a:r>
                      <a:endParaRPr lang="hr-HR" sz="11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166.615.683,63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157.925.932,48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94,78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100,00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348084844"/>
                  </a:ext>
                </a:extLst>
              </a:tr>
            </a:tbl>
          </a:graphicData>
        </a:graphic>
      </p:graphicFrame>
      <p:sp>
        <p:nvSpPr>
          <p:cNvPr id="6" name="TekstniOkvir 5">
            <a:extLst>
              <a:ext uri="{FF2B5EF4-FFF2-40B4-BE49-F238E27FC236}">
                <a16:creationId xmlns:a16="http://schemas.microsoft.com/office/drawing/2014/main" id="{3CC7D107-F475-0437-10BC-A75893C3A5A3}"/>
              </a:ext>
            </a:extLst>
          </p:cNvPr>
          <p:cNvSpPr txBox="1"/>
          <p:nvPr/>
        </p:nvSpPr>
        <p:spPr>
          <a:xfrm>
            <a:off x="587229" y="6211669"/>
            <a:ext cx="105795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b="1" dirty="0">
                <a:solidFill>
                  <a:schemeClr val="bg1"/>
                </a:solidFill>
                <a:latin typeface="Montserrat" panose="00000500000000000000" pitchFamily="2" charset="-18"/>
              </a:rPr>
              <a:t>Najznačajniji udio u ukupnim prihodima imaju prihodi od poreza te pomoći iz inozemstva i od subjekata općeg proračuna</a:t>
            </a:r>
          </a:p>
        </p:txBody>
      </p:sp>
      <p:sp>
        <p:nvSpPr>
          <p:cNvPr id="7" name="Strelica: desno 6">
            <a:extLst>
              <a:ext uri="{FF2B5EF4-FFF2-40B4-BE49-F238E27FC236}">
                <a16:creationId xmlns:a16="http://schemas.microsoft.com/office/drawing/2014/main" id="{AFDD86E1-FB48-824E-B067-1871F5809B69}"/>
              </a:ext>
            </a:extLst>
          </p:cNvPr>
          <p:cNvSpPr/>
          <p:nvPr/>
        </p:nvSpPr>
        <p:spPr>
          <a:xfrm>
            <a:off x="98324" y="6149701"/>
            <a:ext cx="488906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349063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8642" y="26066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436229" y="566893"/>
            <a:ext cx="9605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OSTVARENI PRIHODI I PRIMICI – po izvorima financiranja</a:t>
            </a:r>
          </a:p>
        </p:txBody>
      </p:sp>
      <p:graphicFrame>
        <p:nvGraphicFramePr>
          <p:cNvPr id="10" name="Grafikon 9">
            <a:extLst>
              <a:ext uri="{FF2B5EF4-FFF2-40B4-BE49-F238E27FC236}">
                <a16:creationId xmlns:a16="http://schemas.microsoft.com/office/drawing/2014/main" id="{418D15CA-63F9-BBE4-AE5C-A4CB9C1E9CEE}"/>
              </a:ext>
            </a:extLst>
          </p:cNvPr>
          <p:cNvGraphicFramePr>
            <a:graphicFrameLocks/>
          </p:cNvGraphicFramePr>
          <p:nvPr/>
        </p:nvGraphicFramePr>
        <p:xfrm>
          <a:off x="3665990" y="2751589"/>
          <a:ext cx="4018326" cy="1954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kstniOkvir 5">
            <a:extLst>
              <a:ext uri="{FF2B5EF4-FFF2-40B4-BE49-F238E27FC236}">
                <a16:creationId xmlns:a16="http://schemas.microsoft.com/office/drawing/2014/main" id="{3CC7D107-F475-0437-10BC-A75893C3A5A3}"/>
              </a:ext>
            </a:extLst>
          </p:cNvPr>
          <p:cNvSpPr txBox="1"/>
          <p:nvPr/>
        </p:nvSpPr>
        <p:spPr>
          <a:xfrm>
            <a:off x="587229" y="6211669"/>
            <a:ext cx="105795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1600" b="1" dirty="0">
              <a:solidFill>
                <a:schemeClr val="bg1"/>
              </a:solidFill>
              <a:latin typeface="Montserrat" panose="00000500000000000000" pitchFamily="2" charset="-18"/>
            </a:endParaRPr>
          </a:p>
        </p:txBody>
      </p:sp>
      <p:sp>
        <p:nvSpPr>
          <p:cNvPr id="8" name="Strelica: desno 7">
            <a:extLst>
              <a:ext uri="{FF2B5EF4-FFF2-40B4-BE49-F238E27FC236}">
                <a16:creationId xmlns:a16="http://schemas.microsoft.com/office/drawing/2014/main" id="{56971C0C-6C4E-1B9B-78A3-3AACCCFE4993}"/>
              </a:ext>
            </a:extLst>
          </p:cNvPr>
          <p:cNvSpPr/>
          <p:nvPr/>
        </p:nvSpPr>
        <p:spPr>
          <a:xfrm>
            <a:off x="436229" y="5259896"/>
            <a:ext cx="578840" cy="693291"/>
          </a:xfrm>
          <a:prstGeom prst="rightArrow">
            <a:avLst>
              <a:gd name="adj1" fmla="val 50000"/>
              <a:gd name="adj2" fmla="val 4855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9" name="Pravokutnik: zaobljeni kutovi 8">
            <a:extLst>
              <a:ext uri="{FF2B5EF4-FFF2-40B4-BE49-F238E27FC236}">
                <a16:creationId xmlns:a16="http://schemas.microsoft.com/office/drawing/2014/main" id="{A9692452-2CE2-6F36-9378-B890D393F83A}"/>
              </a:ext>
            </a:extLst>
          </p:cNvPr>
          <p:cNvSpPr/>
          <p:nvPr/>
        </p:nvSpPr>
        <p:spPr>
          <a:xfrm>
            <a:off x="1025262" y="4903364"/>
            <a:ext cx="7885650" cy="19546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sz="1400" dirty="0">
                <a:solidFill>
                  <a:schemeClr val="bg1"/>
                </a:solidFill>
                <a:latin typeface="Montserrat" panose="00000500000000000000" pitchFamily="2" charset="-18"/>
              </a:rPr>
              <a:t>U okviru općih prihoda i primitaka značajan je rast poreza  na dohodak koji je vezan za rast broja zaposlenih, rast plaća u javnom i privatnom sektoru te gospodarskog rasta i razvoja na području grada Osijeka.</a:t>
            </a:r>
          </a:p>
          <a:p>
            <a:r>
              <a:rPr lang="hr-HR" sz="1400" dirty="0">
                <a:solidFill>
                  <a:schemeClr val="bg1"/>
                </a:solidFill>
                <a:latin typeface="Montserrat" panose="00000500000000000000" pitchFamily="2" charset="-18"/>
              </a:rPr>
              <a:t>Najznačajnije pomoći iz EU sredstava ostvarene su za (su)financiranje energetske obnove Gradskih bazena, izgradnju četiri dionice biciklističkih staza, refundaciju troškova za izgradnju i rekonstrukciju dječjih vrtića, projekt Osigurajmo im jednakost 8 i dr.</a:t>
            </a:r>
          </a:p>
        </p:txBody>
      </p:sp>
      <p:graphicFrame>
        <p:nvGraphicFramePr>
          <p:cNvPr id="5" name="Grafikon 4">
            <a:extLst>
              <a:ext uri="{FF2B5EF4-FFF2-40B4-BE49-F238E27FC236}">
                <a16:creationId xmlns:a16="http://schemas.microsoft.com/office/drawing/2014/main" id="{6324D0B7-3629-41DC-BC5B-74E2B73953D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6879834"/>
              </p:ext>
            </p:extLst>
          </p:nvPr>
        </p:nvGraphicFramePr>
        <p:xfrm>
          <a:off x="1952758" y="1044232"/>
          <a:ext cx="6010274" cy="3414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1524464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d61b630-1d91-40ab-8e9b-8e9455b049fe">
      <Terms xmlns="http://schemas.microsoft.com/office/infopath/2007/PartnerControls"/>
    </lcf76f155ced4ddcb4097134ff3c332f>
    <TaxCatchAll xmlns="8f68a5de-f7da-44ea-a0a6-768bc904f3ae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6BB4E64C075144A97774078E840ADA8" ma:contentTypeVersion="18" ma:contentTypeDescription="Stvaranje novog dokumenta." ma:contentTypeScope="" ma:versionID="b0e2c6b95be9cdde80b251cbdad3f07c">
  <xsd:schema xmlns:xsd="http://www.w3.org/2001/XMLSchema" xmlns:xs="http://www.w3.org/2001/XMLSchema" xmlns:p="http://schemas.microsoft.com/office/2006/metadata/properties" xmlns:ns2="8f68a5de-f7da-44ea-a0a6-768bc904f3ae" xmlns:ns3="6d61b630-1d91-40ab-8e9b-8e9455b049fe" targetNamespace="http://schemas.microsoft.com/office/2006/metadata/properties" ma:root="true" ma:fieldsID="f04a22d78a61c9db582a4dea1bd974bc" ns2:_="" ns3:_="">
    <xsd:import namespace="8f68a5de-f7da-44ea-a0a6-768bc904f3ae"/>
    <xsd:import namespace="6d61b630-1d91-40ab-8e9b-8e9455b049f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Location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68a5de-f7da-44ea-a0a6-768bc904f3a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Zajednički se koristi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ji o zajedničkom korištenju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7eb9d07a-0eb7-404f-944d-87860595fc45}" ma:internalName="TaxCatchAll" ma:showField="CatchAllData" ma:web="8f68a5de-f7da-44ea-a0a6-768bc904f3a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61b630-1d91-40ab-8e9b-8e9455b049f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Oznake slika" ma:readOnly="false" ma:fieldId="{5cf76f15-5ced-4ddc-b409-7134ff3c332f}" ma:taxonomyMulti="true" ma:sspId="a674b04e-36ac-4328-96f0-c50880d9691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Location" ma:index="24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sadržaja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F0F9CB2-D394-4638-AF6E-F9710DDEAD2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EA1AC19-487C-43C3-BE9D-967B39D785D6}">
  <ds:schemaRefs>
    <ds:schemaRef ds:uri="http://schemas.microsoft.com/office/2006/metadata/properties"/>
    <ds:schemaRef ds:uri="http://schemas.microsoft.com/office/infopath/2007/PartnerControls"/>
    <ds:schemaRef ds:uri="6d61b630-1d91-40ab-8e9b-8e9455b049fe"/>
    <ds:schemaRef ds:uri="8f68a5de-f7da-44ea-a0a6-768bc904f3ae"/>
  </ds:schemaRefs>
</ds:datastoreItem>
</file>

<file path=customXml/itemProps3.xml><?xml version="1.0" encoding="utf-8"?>
<ds:datastoreItem xmlns:ds="http://schemas.openxmlformats.org/officeDocument/2006/customXml" ds:itemID="{7B28B63F-96D7-497F-A1A8-5866B927441F}"/>
</file>

<file path=docProps/app.xml><?xml version="1.0" encoding="utf-8"?>
<Properties xmlns="http://schemas.openxmlformats.org/officeDocument/2006/extended-properties" xmlns:vt="http://schemas.openxmlformats.org/officeDocument/2006/docPropsVTypes">
  <TotalTime>4785</TotalTime>
  <Words>1351</Words>
  <Application>Microsoft Office PowerPoint</Application>
  <PresentationFormat>Široki zaslon</PresentationFormat>
  <Paragraphs>219</Paragraphs>
  <Slides>14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6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Courier New</vt:lpstr>
      <vt:lpstr>Montserrat</vt:lpstr>
      <vt:lpstr>Times New Roman</vt:lpstr>
      <vt:lpstr>Office Theme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 Vinkovic</dc:creator>
  <cp:lastModifiedBy>Andrea Crnković</cp:lastModifiedBy>
  <cp:revision>2</cp:revision>
  <dcterms:created xsi:type="dcterms:W3CDTF">2023-03-21T14:01:40Z</dcterms:created>
  <dcterms:modified xsi:type="dcterms:W3CDTF">2026-05-15T12:25:03Z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0x01010056BB4E64C075144A97774078E840ADA8</vt:lpwstr>
  </property>
  <property fmtid="{D5CDD505-2E9C-101B-9397-08002B2CF9AE}" pid="3" name="MediaServiceImageTags">
    <vt:lpwstr/>
  </property>
</Properties>
</file>