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72" r:id="rId9"/>
    <p:sldId id="265" r:id="rId10"/>
    <p:sldId id="262" r:id="rId11"/>
    <p:sldId id="268" r:id="rId12"/>
    <p:sldId id="270" r:id="rId1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BC0"/>
    <a:srgbClr val="DAE3F3"/>
    <a:srgbClr val="CCECFF"/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4CDC18-DFA2-4D18-80F0-F734A1E6E146}" v="10" dt="2026-05-15T12:50:35.6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Barišić" userId="25852e9f-a5c9-434a-b60d-b96a6cab1985" providerId="ADAL" clId="{3DAF2FA9-98E1-484E-9916-DCDCCB73152E}"/>
    <pc:docChg chg="custSel modSld">
      <pc:chgData name="Ivana Barišić" userId="25852e9f-a5c9-434a-b60d-b96a6cab1985" providerId="ADAL" clId="{3DAF2FA9-98E1-484E-9916-DCDCCB73152E}" dt="2026-05-14T12:32:30.048" v="181" actId="27918"/>
      <pc:docMkLst>
        <pc:docMk/>
      </pc:docMkLst>
      <pc:sldChg chg="modSp mod">
        <pc:chgData name="Ivana Barišić" userId="25852e9f-a5c9-434a-b60d-b96a6cab1985" providerId="ADAL" clId="{3DAF2FA9-98E1-484E-9916-DCDCCB73152E}" dt="2026-05-14T10:58:20.973" v="27" actId="20577"/>
        <pc:sldMkLst>
          <pc:docMk/>
          <pc:sldMk cId="3065717341" sldId="256"/>
        </pc:sldMkLst>
        <pc:spChg chg="mod">
          <ac:chgData name="Ivana Barišić" userId="25852e9f-a5c9-434a-b60d-b96a6cab1985" providerId="ADAL" clId="{3DAF2FA9-98E1-484E-9916-DCDCCB73152E}" dt="2026-05-14T10:58:20.973" v="27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Ivana Barišić" userId="25852e9f-a5c9-434a-b60d-b96a6cab1985" providerId="ADAL" clId="{3DAF2FA9-98E1-484E-9916-DCDCCB73152E}" dt="2026-05-14T10:58:08.662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Ivana Barišić" userId="25852e9f-a5c9-434a-b60d-b96a6cab1985" providerId="ADAL" clId="{3DAF2FA9-98E1-484E-9916-DCDCCB73152E}" dt="2026-05-14T12:24:30.817" v="168" actId="20577"/>
        <pc:sldMkLst>
          <pc:docMk/>
          <pc:sldMk cId="1533232375" sldId="259"/>
        </pc:sldMkLst>
        <pc:spChg chg="mod">
          <ac:chgData name="Ivana Barišić" userId="25852e9f-a5c9-434a-b60d-b96a6cab1985" providerId="ADAL" clId="{3DAF2FA9-98E1-484E-9916-DCDCCB73152E}" dt="2026-05-14T12:24:30.817" v="168" actId="20577"/>
          <ac:spMkLst>
            <pc:docMk/>
            <pc:sldMk cId="1533232375" sldId="259"/>
            <ac:spMk id="2" creationId="{1D0B6310-3559-26D7-BBF6-4245847B7207}"/>
          </ac:spMkLst>
        </pc:spChg>
        <pc:spChg chg="mod">
          <ac:chgData name="Ivana Barišić" userId="25852e9f-a5c9-434a-b60d-b96a6cab1985" providerId="ADAL" clId="{3DAF2FA9-98E1-484E-9916-DCDCCB73152E}" dt="2026-05-14T10:59:10.643" v="57" actId="20577"/>
          <ac:spMkLst>
            <pc:docMk/>
            <pc:sldMk cId="1533232375" sldId="259"/>
            <ac:spMk id="3" creationId="{2265F3C5-6D66-6BED-F8ED-25628B17444B}"/>
          </ac:spMkLst>
        </pc:spChg>
      </pc:sldChg>
      <pc:sldChg chg="modSp mod">
        <pc:chgData name="Ivana Barišić" userId="25852e9f-a5c9-434a-b60d-b96a6cab1985" providerId="ADAL" clId="{3DAF2FA9-98E1-484E-9916-DCDCCB73152E}" dt="2026-05-14T12:30:51.691" v="180" actId="1076"/>
        <pc:sldMkLst>
          <pc:docMk/>
          <pc:sldMk cId="3081262649" sldId="262"/>
        </pc:sldMkLst>
        <pc:graphicFrameChg chg="mod modGraphic">
          <ac:chgData name="Ivana Barišić" userId="25852e9f-a5c9-434a-b60d-b96a6cab1985" providerId="ADAL" clId="{3DAF2FA9-98E1-484E-9916-DCDCCB73152E}" dt="2026-05-14T12:30:51.691" v="180" actId="1076"/>
          <ac:graphicFrameMkLst>
            <pc:docMk/>
            <pc:sldMk cId="3081262649" sldId="262"/>
            <ac:graphicFrameMk id="7" creationId="{F6C10BBA-11AD-C226-9A8C-CA010A92326B}"/>
          </ac:graphicFrameMkLst>
        </pc:graphicFrameChg>
      </pc:sldChg>
      <pc:sldChg chg="addSp delSp modSp mod">
        <pc:chgData name="Ivana Barišić" userId="25852e9f-a5c9-434a-b60d-b96a6cab1985" providerId="ADAL" clId="{3DAF2FA9-98E1-484E-9916-DCDCCB73152E}" dt="2026-05-14T12:32:30.048" v="181" actId="27918"/>
        <pc:sldMkLst>
          <pc:docMk/>
          <pc:sldMk cId="993552463" sldId="265"/>
        </pc:sldMkLst>
        <pc:spChg chg="mod">
          <ac:chgData name="Ivana Barišić" userId="25852e9f-a5c9-434a-b60d-b96a6cab1985" providerId="ADAL" clId="{3DAF2FA9-98E1-484E-9916-DCDCCB73152E}" dt="2026-05-14T11:16:05.704" v="123" actId="20577"/>
          <ac:spMkLst>
            <pc:docMk/>
            <pc:sldMk cId="993552463" sldId="265"/>
            <ac:spMk id="2" creationId="{1D0B6310-3559-26D7-BBF6-4245847B7207}"/>
          </ac:spMkLst>
        </pc:spChg>
        <pc:graphicFrameChg chg="del">
          <ac:chgData name="Ivana Barišić" userId="25852e9f-a5c9-434a-b60d-b96a6cab1985" providerId="ADAL" clId="{3DAF2FA9-98E1-484E-9916-DCDCCB73152E}" dt="2026-05-14T11:54:45.880" v="143" actId="478"/>
          <ac:graphicFrameMkLst>
            <pc:docMk/>
            <pc:sldMk cId="993552463" sldId="265"/>
            <ac:graphicFrameMk id="5" creationId="{8706D261-9587-4B7D-BBBD-36B5C69AFA5F}"/>
          </ac:graphicFrameMkLst>
        </pc:graphicFrameChg>
        <pc:graphicFrameChg chg="add del mod">
          <ac:chgData name="Ivana Barišić" userId="25852e9f-a5c9-434a-b60d-b96a6cab1985" providerId="ADAL" clId="{3DAF2FA9-98E1-484E-9916-DCDCCB73152E}" dt="2026-05-14T11:55:54.294" v="150" actId="478"/>
          <ac:graphicFrameMkLst>
            <pc:docMk/>
            <pc:sldMk cId="993552463" sldId="265"/>
            <ac:graphicFrameMk id="6" creationId="{8706D261-9587-4B7D-BBBD-36B5C69AFA5F}"/>
          </ac:graphicFrameMkLst>
        </pc:graphicFrameChg>
        <pc:graphicFrameChg chg="add mod">
          <ac:chgData name="Ivana Barišić" userId="25852e9f-a5c9-434a-b60d-b96a6cab1985" providerId="ADAL" clId="{3DAF2FA9-98E1-484E-9916-DCDCCB73152E}" dt="2026-05-14T11:56:13.376" v="158" actId="14100"/>
          <ac:graphicFrameMkLst>
            <pc:docMk/>
            <pc:sldMk cId="993552463" sldId="265"/>
            <ac:graphicFrameMk id="7" creationId="{8706D261-9587-4B7D-BBBD-36B5C69AFA5F}"/>
          </ac:graphicFrameMkLst>
        </pc:graphicFrameChg>
      </pc:sldChg>
      <pc:sldChg chg="addSp delSp modSp mod">
        <pc:chgData name="Ivana Barišić" userId="25852e9f-a5c9-434a-b60d-b96a6cab1985" providerId="ADAL" clId="{3DAF2FA9-98E1-484E-9916-DCDCCB73152E}" dt="2026-05-14T11:57:10.299" v="166" actId="2711"/>
        <pc:sldMkLst>
          <pc:docMk/>
          <pc:sldMk cId="206119950" sldId="268"/>
        </pc:sldMkLst>
        <pc:spChg chg="mod">
          <ac:chgData name="Ivana Barišić" userId="25852e9f-a5c9-434a-b60d-b96a6cab1985" providerId="ADAL" clId="{3DAF2FA9-98E1-484E-9916-DCDCCB73152E}" dt="2026-05-14T11:16:01.249" v="121" actId="20577"/>
          <ac:spMkLst>
            <pc:docMk/>
            <pc:sldMk cId="206119950" sldId="268"/>
            <ac:spMk id="9" creationId="{B814C2AB-A338-6946-FD72-652E5C2E2649}"/>
          </ac:spMkLst>
        </pc:spChg>
        <pc:graphicFrameChg chg="del">
          <ac:chgData name="Ivana Barišić" userId="25852e9f-a5c9-434a-b60d-b96a6cab1985" providerId="ADAL" clId="{3DAF2FA9-98E1-484E-9916-DCDCCB73152E}" dt="2026-05-14T11:56:35.584" v="159" actId="478"/>
          <ac:graphicFrameMkLst>
            <pc:docMk/>
            <pc:sldMk cId="206119950" sldId="268"/>
            <ac:graphicFrameMk id="2" creationId="{F1511898-8221-41EF-BF92-23FE725AEE66}"/>
          </ac:graphicFrameMkLst>
        </pc:graphicFrameChg>
        <pc:graphicFrameChg chg="add mod">
          <ac:chgData name="Ivana Barišić" userId="25852e9f-a5c9-434a-b60d-b96a6cab1985" providerId="ADAL" clId="{3DAF2FA9-98E1-484E-9916-DCDCCB73152E}" dt="2026-05-14T11:57:10.299" v="166" actId="2711"/>
          <ac:graphicFrameMkLst>
            <pc:docMk/>
            <pc:sldMk cId="206119950" sldId="268"/>
            <ac:graphicFrameMk id="7" creationId="{F1511898-8221-41EF-BF92-23FE725AEE66}"/>
          </ac:graphicFrameMkLst>
        </pc:graphicFrameChg>
      </pc:sldChg>
      <pc:sldChg chg="modSp mod">
        <pc:chgData name="Ivana Barišić" userId="25852e9f-a5c9-434a-b60d-b96a6cab1985" providerId="ADAL" clId="{3DAF2FA9-98E1-484E-9916-DCDCCB73152E}" dt="2026-05-14T11:14:54.450" v="109" actId="20577"/>
        <pc:sldMkLst>
          <pc:docMk/>
          <pc:sldMk cId="4136932271" sldId="272"/>
        </pc:sldMkLst>
        <pc:graphicFrameChg chg="mod modGraphic">
          <ac:chgData name="Ivana Barišić" userId="25852e9f-a5c9-434a-b60d-b96a6cab1985" providerId="ADAL" clId="{3DAF2FA9-98E1-484E-9916-DCDCCB73152E}" dt="2026-05-14T11:14:54.450" v="109" actId="20577"/>
          <ac:graphicFrameMkLst>
            <pc:docMk/>
            <pc:sldMk cId="4136932271" sldId="272"/>
            <ac:graphicFrameMk id="10" creationId="{5C088D6E-C953-B443-F5E3-6DFA4818EC67}"/>
          </ac:graphicFrameMkLst>
        </pc:graphicFrameChg>
      </pc:sldChg>
    </pc:docChg>
  </pc:docChgLst>
  <pc:docChgLst>
    <pc:chgData name="Andrea Crnković" userId="56356317-2087-452b-982a-e8e387ab59e1" providerId="ADAL" clId="{19A9B651-C97C-4B5A-BEE8-0AFDD59E70C0}"/>
    <pc:docChg chg="modSld">
      <pc:chgData name="Andrea Crnković" userId="56356317-2087-452b-982a-e8e387ab59e1" providerId="ADAL" clId="{19A9B651-C97C-4B5A-BEE8-0AFDD59E70C0}" dt="2026-05-15T12:50:35.666" v="534" actId="255"/>
      <pc:docMkLst>
        <pc:docMk/>
      </pc:docMkLst>
      <pc:sldChg chg="modSp mod">
        <pc:chgData name="Andrea Crnković" userId="56356317-2087-452b-982a-e8e387ab59e1" providerId="ADAL" clId="{19A9B651-C97C-4B5A-BEE8-0AFDD59E70C0}" dt="2026-05-15T12:26:03.820" v="1" actId="20577"/>
        <pc:sldMkLst>
          <pc:docMk/>
          <pc:sldMk cId="3065717341" sldId="256"/>
        </pc:sldMkLst>
        <pc:spChg chg="mod">
          <ac:chgData name="Andrea Crnković" userId="56356317-2087-452b-982a-e8e387ab59e1" providerId="ADAL" clId="{19A9B651-C97C-4B5A-BEE8-0AFDD59E70C0}" dt="2026-05-15T12:26:03.820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drea Crnković" userId="56356317-2087-452b-982a-e8e387ab59e1" providerId="ADAL" clId="{19A9B651-C97C-4B5A-BEE8-0AFDD59E70C0}" dt="2026-05-15T12:40:04.911" v="409" actId="20577"/>
        <pc:sldMkLst>
          <pc:docMk/>
          <pc:sldMk cId="1533232375" sldId="259"/>
        </pc:sldMkLst>
        <pc:spChg chg="mod">
          <ac:chgData name="Andrea Crnković" userId="56356317-2087-452b-982a-e8e387ab59e1" providerId="ADAL" clId="{19A9B651-C97C-4B5A-BEE8-0AFDD59E70C0}" dt="2026-05-15T12:40:04.911" v="409" actId="20577"/>
          <ac:spMkLst>
            <pc:docMk/>
            <pc:sldMk cId="1533232375" sldId="259"/>
            <ac:spMk id="3" creationId="{2265F3C5-6D66-6BED-F8ED-25628B17444B}"/>
          </ac:spMkLst>
        </pc:spChg>
      </pc:sldChg>
      <pc:sldChg chg="modSp mod">
        <pc:chgData name="Andrea Crnković" userId="56356317-2087-452b-982a-e8e387ab59e1" providerId="ADAL" clId="{19A9B651-C97C-4B5A-BEE8-0AFDD59E70C0}" dt="2026-05-15T12:45:56.575" v="523" actId="20577"/>
        <pc:sldMkLst>
          <pc:docMk/>
          <pc:sldMk cId="2982849108" sldId="260"/>
        </pc:sldMkLst>
        <pc:spChg chg="mod">
          <ac:chgData name="Andrea Crnković" userId="56356317-2087-452b-982a-e8e387ab59e1" providerId="ADAL" clId="{19A9B651-C97C-4B5A-BEE8-0AFDD59E70C0}" dt="2026-05-15T12:41:53.743" v="413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drea Crnković" userId="56356317-2087-452b-982a-e8e387ab59e1" providerId="ADAL" clId="{19A9B651-C97C-4B5A-BEE8-0AFDD59E70C0}" dt="2026-05-15T12:45:56.575" v="523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Andrea Crnković" userId="56356317-2087-452b-982a-e8e387ab59e1" providerId="ADAL" clId="{19A9B651-C97C-4B5A-BEE8-0AFDD59E70C0}" dt="2026-05-15T12:49:19.841" v="530" actId="255"/>
        <pc:sldMkLst>
          <pc:docMk/>
          <pc:sldMk cId="3081262649" sldId="262"/>
        </pc:sldMkLst>
        <pc:graphicFrameChg chg="modGraphic">
          <ac:chgData name="Andrea Crnković" userId="56356317-2087-452b-982a-e8e387ab59e1" providerId="ADAL" clId="{19A9B651-C97C-4B5A-BEE8-0AFDD59E70C0}" dt="2026-05-15T12:49:19.841" v="530" actId="255"/>
          <ac:graphicFrameMkLst>
            <pc:docMk/>
            <pc:sldMk cId="3081262649" sldId="262"/>
            <ac:graphicFrameMk id="7" creationId="{F6C10BBA-11AD-C226-9A8C-CA010A92326B}"/>
          </ac:graphicFrameMkLst>
        </pc:graphicFrameChg>
      </pc:sldChg>
      <pc:sldChg chg="modSp">
        <pc:chgData name="Andrea Crnković" userId="56356317-2087-452b-982a-e8e387ab59e1" providerId="ADAL" clId="{19A9B651-C97C-4B5A-BEE8-0AFDD59E70C0}" dt="2026-05-15T12:50:28.290" v="533" actId="255"/>
        <pc:sldMkLst>
          <pc:docMk/>
          <pc:sldMk cId="993552463" sldId="265"/>
        </pc:sldMkLst>
        <pc:graphicFrameChg chg="mod">
          <ac:chgData name="Andrea Crnković" userId="56356317-2087-452b-982a-e8e387ab59e1" providerId="ADAL" clId="{19A9B651-C97C-4B5A-BEE8-0AFDD59E70C0}" dt="2026-05-15T12:50:28.290" v="533" actId="255"/>
          <ac:graphicFrameMkLst>
            <pc:docMk/>
            <pc:sldMk cId="993552463" sldId="265"/>
            <ac:graphicFrameMk id="7" creationId="{8706D261-9587-4B7D-BBBD-36B5C69AFA5F}"/>
          </ac:graphicFrameMkLst>
        </pc:graphicFrameChg>
      </pc:sldChg>
      <pc:sldChg chg="modSp">
        <pc:chgData name="Andrea Crnković" userId="56356317-2087-452b-982a-e8e387ab59e1" providerId="ADAL" clId="{19A9B651-C97C-4B5A-BEE8-0AFDD59E70C0}" dt="2026-05-15T12:50:35.666" v="534" actId="255"/>
        <pc:sldMkLst>
          <pc:docMk/>
          <pc:sldMk cId="206119950" sldId="268"/>
        </pc:sldMkLst>
        <pc:graphicFrameChg chg="mod">
          <ac:chgData name="Andrea Crnković" userId="56356317-2087-452b-982a-e8e387ab59e1" providerId="ADAL" clId="{19A9B651-C97C-4B5A-BEE8-0AFDD59E70C0}" dt="2026-05-15T12:50:35.666" v="534" actId="255"/>
          <ac:graphicFrameMkLst>
            <pc:docMk/>
            <pc:sldMk cId="206119950" sldId="268"/>
            <ac:graphicFrameMk id="7" creationId="{F1511898-8221-41EF-BF92-23FE725AEE66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https://osuopeu-my.sharepoint.com/personal/melesi_osijek_hr/Documents/Radna%20povr&#353;ina/VODIC%20ZA%20GRADANE/Kopija%20datoteke%20Grafikon%20u%20programu%20Microsoft%20PowerPoint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osuopeu-my.sharepoint.com/personal/melesi_osijek_hr/Documents/Radna%20povr&#353;ina/VODIC%20ZA%20GRADANE/Kopija%20datoteke%20Grafikon%20u%20programu%20Microsoft%20PowerPoint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/>
            </a:pPr>
            <a:r>
              <a:rPr lang="hr-HR" sz="1200" b="1"/>
              <a:t>Usporedni pregled izmjena prihoda/primitaka Grada Osijeka</a:t>
            </a:r>
          </a:p>
        </c:rich>
      </c:tx>
      <c:layout>
        <c:manualLayout>
          <c:xMode val="edge"/>
          <c:yMode val="edge"/>
          <c:x val="0.14510628961419747"/>
          <c:y val="2.2900759252635062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TEKUĆI PLAN 2026.</c:v>
          </c:tx>
          <c:invertIfNegative val="0"/>
          <c:cat>
            <c:numRef>
              <c:f>'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prihodi'!$C$2:$C$10</c:f>
              <c:numCache>
                <c:formatCode>#,##0.00</c:formatCode>
                <c:ptCount val="9"/>
                <c:pt idx="0">
                  <c:v>77651981</c:v>
                </c:pt>
                <c:pt idx="1">
                  <c:v>54842404</c:v>
                </c:pt>
                <c:pt idx="2">
                  <c:v>3254782.03</c:v>
                </c:pt>
                <c:pt idx="3">
                  <c:v>15379730</c:v>
                </c:pt>
                <c:pt idx="4">
                  <c:v>522500</c:v>
                </c:pt>
                <c:pt idx="5">
                  <c:v>732500</c:v>
                </c:pt>
                <c:pt idx="6">
                  <c:v>3596450</c:v>
                </c:pt>
                <c:pt idx="7">
                  <c:v>531383</c:v>
                </c:pt>
                <c:pt idx="8">
                  <c:v>4856000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8-4B3C-9E8F-3DDF7B05DDA7}"/>
            </c:ext>
          </c:extLst>
        </c:ser>
        <c:ser>
          <c:idx val="1"/>
          <c:order val="1"/>
          <c:tx>
            <c:v>REBALANS 2026.</c:v>
          </c:tx>
          <c:invertIfNegative val="0"/>
          <c:cat>
            <c:numRef>
              <c:f>'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prihodi'!$D$2:$D$10</c:f>
              <c:numCache>
                <c:formatCode>#,##0.00</c:formatCode>
                <c:ptCount val="9"/>
                <c:pt idx="0">
                  <c:v>82237903.989999995</c:v>
                </c:pt>
                <c:pt idx="1">
                  <c:v>47458502.990000002</c:v>
                </c:pt>
                <c:pt idx="2">
                  <c:v>3416782.03</c:v>
                </c:pt>
                <c:pt idx="3">
                  <c:v>15037580</c:v>
                </c:pt>
                <c:pt idx="4">
                  <c:v>522500</c:v>
                </c:pt>
                <c:pt idx="5">
                  <c:v>3124000</c:v>
                </c:pt>
                <c:pt idx="6">
                  <c:v>2434413.34</c:v>
                </c:pt>
                <c:pt idx="7">
                  <c:v>531383</c:v>
                </c:pt>
                <c:pt idx="8" formatCode="#,##0">
                  <c:v>8096000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68-4B3C-9E8F-3DDF7B05DD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8194127"/>
        <c:axId val="1"/>
        <c:axId val="0"/>
      </c:bar3DChart>
      <c:catAx>
        <c:axId val="70819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2700000" vert="horz"/>
          <a:lstStyle/>
          <a:p>
            <a:pPr>
              <a:defRPr/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/>
            </a:pPr>
            <a:endParaRPr lang="sr-Latn-RS"/>
          </a:p>
        </c:txPr>
        <c:crossAx val="708194127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800" b="0" i="0" u="none" strike="noStrike" baseline="0">
          <a:solidFill>
            <a:srgbClr val="000000"/>
          </a:solidFill>
          <a:latin typeface="Montserrat" panose="00000500000000000000" pitchFamily="2" charset="-18"/>
          <a:ea typeface="Calibri"/>
          <a:cs typeface="Calibri"/>
        </a:defRPr>
      </a:pPr>
      <a:endParaRPr lang="sr-Latn-R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r>
              <a:rPr lang="hr-HR" sz="1200" b="1"/>
              <a:t>Usporedni pregled izmjena rashoda/izdataka Grada Osijeka</a:t>
            </a:r>
          </a:p>
        </c:rich>
      </c:tx>
      <c:layout>
        <c:manualLayout>
          <c:xMode val="edge"/>
          <c:yMode val="edge"/>
          <c:x val="0.15223793076641162"/>
          <c:y val="2.4340770791075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'Graf rashodi'!$C$1</c:f>
              <c:strCache>
                <c:ptCount val="1"/>
                <c:pt idx="0">
                  <c:v>TEKUĆI PLAN 2026.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'Graf rashodi'!$A$2:$A$13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'Graf rashodi'!$C$2:$C$13</c:f>
              <c:numCache>
                <c:formatCode>#,##0.00</c:formatCode>
                <c:ptCount val="12"/>
                <c:pt idx="0">
                  <c:v>72122303</c:v>
                </c:pt>
                <c:pt idx="1">
                  <c:v>42359334.060000002</c:v>
                </c:pt>
                <c:pt idx="2">
                  <c:v>556325.97</c:v>
                </c:pt>
                <c:pt idx="3">
                  <c:v>12298780</c:v>
                </c:pt>
                <c:pt idx="4">
                  <c:v>5374265</c:v>
                </c:pt>
                <c:pt idx="5">
                  <c:v>5408836</c:v>
                </c:pt>
                <c:pt idx="6">
                  <c:v>11559739</c:v>
                </c:pt>
                <c:pt idx="7">
                  <c:v>1497236</c:v>
                </c:pt>
                <c:pt idx="8">
                  <c:v>20507556.309999999</c:v>
                </c:pt>
                <c:pt idx="9">
                  <c:v>51218680.659999996</c:v>
                </c:pt>
                <c:pt idx="10">
                  <c:v>600000</c:v>
                </c:pt>
                <c:pt idx="11">
                  <c:v>4096944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38-4E4E-BD08-E68C430B2997}"/>
            </c:ext>
          </c:extLst>
        </c:ser>
        <c:ser>
          <c:idx val="1"/>
          <c:order val="1"/>
          <c:tx>
            <c:v>REBALANS 2026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'Graf rashodi'!$A$2:$A$13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'Graf rashodi'!$D$2:$D$13</c:f>
              <c:numCache>
                <c:formatCode>#,##0.00</c:formatCode>
                <c:ptCount val="12"/>
                <c:pt idx="0">
                  <c:v>73018398.810000002</c:v>
                </c:pt>
                <c:pt idx="1">
                  <c:v>44434229.590000004</c:v>
                </c:pt>
                <c:pt idx="2">
                  <c:v>449754.93</c:v>
                </c:pt>
                <c:pt idx="3">
                  <c:v>13354295</c:v>
                </c:pt>
                <c:pt idx="4">
                  <c:v>5384405</c:v>
                </c:pt>
                <c:pt idx="5">
                  <c:v>4897084.3099999996</c:v>
                </c:pt>
                <c:pt idx="6">
                  <c:v>0</c:v>
                </c:pt>
                <c:pt idx="7">
                  <c:v>2255794</c:v>
                </c:pt>
                <c:pt idx="8">
                  <c:v>23706532.18</c:v>
                </c:pt>
                <c:pt idx="9">
                  <c:v>42187064.140000001</c:v>
                </c:pt>
                <c:pt idx="10">
                  <c:v>0</c:v>
                </c:pt>
                <c:pt idx="11">
                  <c:v>4096944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38-4E4E-BD08-E68C430B2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783391"/>
        <c:axId val="1"/>
        <c:axId val="0"/>
      </c:bar3DChart>
      <c:catAx>
        <c:axId val="47783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endParaRPr lang="sr-Latn-RS"/>
          </a:p>
        </c:txPr>
        <c:crossAx val="47783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-18"/>
        </a:defRPr>
      </a:pPr>
      <a:endParaRPr lang="sr-Latn-R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I. IZMJENE I DOPUNE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2026.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256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Svibanj 2026.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61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ŠTO JE REBALANS?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478172" y="906228"/>
            <a:ext cx="107510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 je izmjena i dopuna proračunskih stavki odnosno njihovo smanjenje i/ili povećanje u odnosu na tekući plan proračuna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Ukoliko tijekom proračunske godine dođe do neusklađenosti prihoda/primitaka i rashoda/izdataka proračuna, predlaže se Gradskom vijeću donošenje njegovih izmjena i dopuna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Rebalansom se mijenja isključivo tekući plan prihoda/primitaka i rashoda/izdataka za proračunsku godinu i u njemu se iskazuju podaci o tekućem planu, povećanju/smanjenju tekućeg plana i novom planu za proračunsku godinu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Postupak donošenja rebalansa isti je postupku donošenja proračuna</a:t>
            </a:r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7A53D6AB-1094-6845-428E-5A87E0E48960}"/>
              </a:ext>
            </a:extLst>
          </p:cNvPr>
          <p:cNvSpPr/>
          <p:nvPr/>
        </p:nvSpPr>
        <p:spPr>
          <a:xfrm>
            <a:off x="1124124" y="5410899"/>
            <a:ext cx="7466203" cy="5201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IZMJENE I DOPUNE PRORAČUNA = REBALANS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961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2026.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96286" y="1193375"/>
            <a:ext cx="90936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2026. i projekcije za 2027. i 2028. usvojen je na 4. sjednici Gradskog vijeća održanoj 28. studenog 2025. i utvrđen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227.600.000,00 eura.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I. Izmjene i dopune odnose se isključivo na preraspodjelu sredstava unutar plana prihoda/rashoda po proračunskim klasifikacijama, iznos Proračuna ostaje nepromijenjen,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227.600.000,00 eura.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Gradsko vijeće Grada Osijeka usvojilo ga je na 6. sjednici održanoj 14. svibnja 2026.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614272"/>
            <a:ext cx="8539991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izrađuje prijedlog Izmjena i dopuna Proračuna Grada Osijeka i dostavlja ga Gradonačelniku na utvrđivanje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52176"/>
            <a:ext cx="8539990" cy="429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podnosi Gradskom vijeću prijedlog Izmjena i dopuna Proračuna Grada Osijeka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646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donosi Izmjene i dopune Proračuna Grada Osijeka na temelju članka 45. Zakona o proračunu i članka 19. Statuta Grada Osijeka</a:t>
            </a:r>
            <a:r>
              <a:rPr lang="hr-H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11728" y="509375"/>
            <a:ext cx="10150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KLJUČNI RAZLOZI I. IZMJENA I DOPUNA PRORAČUNA GRADA OSIJEKA ZA 2026.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20785" y="1042588"/>
            <a:ext cx="973123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plana poreznih prihoda sukladno njihovom ostvarenju u proteklom razdoblju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Uključivanje prenesenih viškova iz prethodne godine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Usklađenje plaća i ostalih rashoda za zaposlene sa zakonskim i internim aktima kojima su ova prava regulirana 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plana kapitalnih projekata financiranih bespovratnim sredstvima sa očekivanom realizacijom do kraja godine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Preraspodjela pojedinih kategorija prihoda/rashoda po izvorima financiranja i korisnicima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27839" y="117446"/>
            <a:ext cx="96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PRIHODA I PRIMITAKA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394307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142613" y="5293453"/>
            <a:ext cx="1947925" cy="75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2090538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2701255" y="5213758"/>
            <a:ext cx="24999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 flipH="1">
            <a:off x="6990826" y="5368954"/>
            <a:ext cx="395397" cy="4110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386222" y="5213759"/>
            <a:ext cx="1749389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  <p:sp>
        <p:nvSpPr>
          <p:cNvPr id="11" name="Znak zbrajanja 10">
            <a:extLst>
              <a:ext uri="{FF2B5EF4-FFF2-40B4-BE49-F238E27FC236}">
                <a16:creationId xmlns:a16="http://schemas.microsoft.com/office/drawing/2014/main" id="{A3C0CAE1-C857-5E86-B878-9FB535F25510}"/>
              </a:ext>
            </a:extLst>
          </p:cNvPr>
          <p:cNvSpPr/>
          <p:nvPr/>
        </p:nvSpPr>
        <p:spPr>
          <a:xfrm>
            <a:off x="5201174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A549D96C-3DA8-8B48-AF32-752C1EA8B1FB}"/>
              </a:ext>
            </a:extLst>
          </p:cNvPr>
          <p:cNvSpPr/>
          <p:nvPr/>
        </p:nvSpPr>
        <p:spPr>
          <a:xfrm>
            <a:off x="5811891" y="5213758"/>
            <a:ext cx="1178937" cy="914400"/>
          </a:xfrm>
          <a:prstGeom prst="roundRect">
            <a:avLst/>
          </a:prstGeom>
          <a:ln>
            <a:solidFill>
              <a:srgbClr val="406B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višak/</a:t>
            </a:r>
          </a:p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manjak</a:t>
            </a:r>
          </a:p>
        </p:txBody>
      </p:sp>
      <p:graphicFrame>
        <p:nvGraphicFramePr>
          <p:cNvPr id="10" name="Tablica 9">
            <a:extLst>
              <a:ext uri="{FF2B5EF4-FFF2-40B4-BE49-F238E27FC236}">
                <a16:creationId xmlns:a16="http://schemas.microsoft.com/office/drawing/2014/main" id="{5C088D6E-C953-B443-F5E3-6DFA4818E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705872"/>
              </p:ext>
            </p:extLst>
          </p:nvPr>
        </p:nvGraphicFramePr>
        <p:xfrm>
          <a:off x="658534" y="410198"/>
          <a:ext cx="7964174" cy="4090023"/>
        </p:xfrm>
        <a:graphic>
          <a:graphicData uri="http://schemas.openxmlformats.org/drawingml/2006/table">
            <a:tbl>
              <a:tblPr/>
              <a:tblGrid>
                <a:gridCol w="483762">
                  <a:extLst>
                    <a:ext uri="{9D8B030D-6E8A-4147-A177-3AD203B41FA5}">
                      <a16:colId xmlns:a16="http://schemas.microsoft.com/office/drawing/2014/main" val="1964381566"/>
                    </a:ext>
                  </a:extLst>
                </a:gridCol>
                <a:gridCol w="3171337">
                  <a:extLst>
                    <a:ext uri="{9D8B030D-6E8A-4147-A177-3AD203B41FA5}">
                      <a16:colId xmlns:a16="http://schemas.microsoft.com/office/drawing/2014/main" val="3017584873"/>
                    </a:ext>
                  </a:extLst>
                </a:gridCol>
                <a:gridCol w="1384100">
                  <a:extLst>
                    <a:ext uri="{9D8B030D-6E8A-4147-A177-3AD203B41FA5}">
                      <a16:colId xmlns:a16="http://schemas.microsoft.com/office/drawing/2014/main" val="3859688317"/>
                    </a:ext>
                  </a:extLst>
                </a:gridCol>
                <a:gridCol w="1594628">
                  <a:extLst>
                    <a:ext uri="{9D8B030D-6E8A-4147-A177-3AD203B41FA5}">
                      <a16:colId xmlns:a16="http://schemas.microsoft.com/office/drawing/2014/main" val="3354421887"/>
                    </a:ext>
                  </a:extLst>
                </a:gridCol>
                <a:gridCol w="1330347">
                  <a:extLst>
                    <a:ext uri="{9D8B030D-6E8A-4147-A177-3AD203B41FA5}">
                      <a16:colId xmlns:a16="http://schemas.microsoft.com/office/drawing/2014/main" val="110436483"/>
                    </a:ext>
                  </a:extLst>
                </a:gridCol>
              </a:tblGrid>
              <a:tr h="28289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GRAD OSIJEK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Tekući plan 2026.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povećanje/smanjenje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 Izmjene i dopune 2026.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56890"/>
                  </a:ext>
                </a:extLst>
              </a:tr>
              <a:tr h="2292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06078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poreza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77.651.981,00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4.621.922,99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82.273.903,99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09482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Pomoći iz inozemstva i od subjekata unutar općeg proračuna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100.947.894,00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-8.076.230,59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92.871.663,41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16891463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3.255.279,03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161.873,00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3.417.116,03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4753600"/>
                  </a:ext>
                </a:extLst>
              </a:tr>
              <a:tr h="36941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20.281.142,00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-321.362,21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19.959.779,79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363233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proizvoda i robe te pruženih usluga i prihodi od donacija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1.562.925,00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451.696,00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2.014.621,00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429613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Kazne, upravne mjere i ostali prihodi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752.899,00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2.391.478,00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3.144.377,00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79596198"/>
                  </a:ext>
                </a:extLst>
              </a:tr>
              <a:tr h="14681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204.452.120,03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-770.658,81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203.681.461,22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1306530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00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3.596.450,00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3.596.450,00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2.434.413,34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5524945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537.520,00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537.520,00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535.920,00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3974124"/>
                  </a:ext>
                </a:extLst>
              </a:tr>
              <a:tr h="24351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7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4.133.970,00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4.133.970,00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2.970.333,34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8885620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99741"/>
                  </a:ext>
                </a:extLst>
              </a:tr>
              <a:tr h="14562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4.856.000,00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3.240.000,00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8.096.000,00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93335476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4.856.000,00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3.240.000,00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8.096.000,00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91997741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Vlastiti izvori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2537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Raspoloživa sredstva iz prethodnih godina-višak prihoda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14.157.909,97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-1.305.704,53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12.852.205,44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04002480"/>
                  </a:ext>
                </a:extLst>
              </a:tr>
              <a:tr h="1331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227.600.000,00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227.600.000,00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8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61395" y="285226"/>
            <a:ext cx="100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PRIHODA I PRIMITAKA GRADA OSIJEKA U 2026.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8706D261-9587-4B7D-BBBD-36B5C69AF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354464"/>
              </p:ext>
            </p:extLst>
          </p:nvPr>
        </p:nvGraphicFramePr>
        <p:xfrm>
          <a:off x="2418735" y="786580"/>
          <a:ext cx="5683046" cy="3718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  <a:gradFill>
            <a:gsLst>
              <a:gs pos="0">
                <a:srgbClr val="DAE3F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46957" y="80961"/>
            <a:ext cx="96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RASHODA I IZDATAKA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F6C10BBA-11AD-C226-9A8C-CA010A923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574598"/>
              </p:ext>
            </p:extLst>
          </p:nvPr>
        </p:nvGraphicFramePr>
        <p:xfrm>
          <a:off x="665888" y="450293"/>
          <a:ext cx="7966836" cy="4274835"/>
        </p:xfrm>
        <a:graphic>
          <a:graphicData uri="http://schemas.openxmlformats.org/drawingml/2006/table">
            <a:tbl>
              <a:tblPr/>
              <a:tblGrid>
                <a:gridCol w="376521">
                  <a:extLst>
                    <a:ext uri="{9D8B030D-6E8A-4147-A177-3AD203B41FA5}">
                      <a16:colId xmlns:a16="http://schemas.microsoft.com/office/drawing/2014/main" val="4035539585"/>
                    </a:ext>
                  </a:extLst>
                </a:gridCol>
                <a:gridCol w="3097737">
                  <a:extLst>
                    <a:ext uri="{9D8B030D-6E8A-4147-A177-3AD203B41FA5}">
                      <a16:colId xmlns:a16="http://schemas.microsoft.com/office/drawing/2014/main" val="809985590"/>
                    </a:ext>
                  </a:extLst>
                </a:gridCol>
                <a:gridCol w="1386281">
                  <a:extLst>
                    <a:ext uri="{9D8B030D-6E8A-4147-A177-3AD203B41FA5}">
                      <a16:colId xmlns:a16="http://schemas.microsoft.com/office/drawing/2014/main" val="2043683799"/>
                    </a:ext>
                  </a:extLst>
                </a:gridCol>
                <a:gridCol w="1630165">
                  <a:extLst>
                    <a:ext uri="{9D8B030D-6E8A-4147-A177-3AD203B41FA5}">
                      <a16:colId xmlns:a16="http://schemas.microsoft.com/office/drawing/2014/main" val="1038114285"/>
                    </a:ext>
                  </a:extLst>
                </a:gridCol>
                <a:gridCol w="1476132">
                  <a:extLst>
                    <a:ext uri="{9D8B030D-6E8A-4147-A177-3AD203B41FA5}">
                      <a16:colId xmlns:a16="http://schemas.microsoft.com/office/drawing/2014/main" val="1923159970"/>
                    </a:ext>
                  </a:extLst>
                </a:gridCol>
              </a:tblGrid>
              <a:tr h="23020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GRAD OSIJEK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Tekući plan 2026.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povećanje/smanjenje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Izmjene i dopune 2026.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769049"/>
                  </a:ext>
                </a:extLst>
              </a:tr>
              <a:tr h="1387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672465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zaposlene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72.122.303,00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896.095,81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73.018.398,81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9420127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Materijalni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42.359.334,06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2.074.895,53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44.434.229,59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444371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Financijski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556.325,97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- 56.571,04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499.754,93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9333422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Subvencije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12.298.780,00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1.055.515,00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13.354.295,00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56206128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Pomoći dane u inozemstvo i unutar općeg proračuna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5.374.265,00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10.140,00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5.384.405,00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00415059"/>
                  </a:ext>
                </a:extLst>
              </a:tr>
              <a:tr h="27001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Naknade građanima i kućanstvima na temelju osiguranja i druge naknade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5.408.836,00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- 2.041,40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5.406.794,60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3314103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Ostali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11.559.739,00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1.530.090,31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13.089.829,31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2824364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149.679.583,03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5.508.124,21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155.187.707,24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29531702"/>
                  </a:ext>
                </a:extLst>
              </a:tr>
              <a:tr h="1695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15286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1.497.236,00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758.558,00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2.255.794,00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01872109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20.507.556,31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3.198.975,87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23.706.532,18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65734449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dodatna ulaganja na nefinancijskoj imovini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51.218.680,66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- 9.031.616,52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42.187.064,14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44398250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73.223.472,97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-5.074.082,65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68.149.390,32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3294940"/>
                  </a:ext>
                </a:extLst>
              </a:tr>
              <a:tr h="1695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17053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dionice i udjele u glavnici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-600.000,00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6918112"/>
                  </a:ext>
                </a:extLst>
              </a:tr>
              <a:tr h="16957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otplatu glavnice primljenih kredita i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4.096.944,00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4.096.944,00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2510056"/>
                  </a:ext>
                </a:extLst>
              </a:tr>
              <a:tr h="27001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4.696.944,00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-600.000,00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4.096.944,00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075571"/>
                  </a:ext>
                </a:extLst>
              </a:tr>
              <a:tr h="1695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9274"/>
                  </a:ext>
                </a:extLst>
              </a:tr>
              <a:tr h="22765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92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Pokriće prenesenog manjka iz ranijih godina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165.958,44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165.958,44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04957757"/>
                  </a:ext>
                </a:extLst>
              </a:tr>
              <a:tr h="16957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227.600.000,00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227.600.000,00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8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512637"/>
              </p:ext>
            </p:extLst>
          </p:nvPr>
        </p:nvGraphicFramePr>
        <p:xfrm>
          <a:off x="989901" y="1208015"/>
          <a:ext cx="8094895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833514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B814C2AB-A338-6946-FD72-652E5C2E2649}"/>
              </a:ext>
            </a:extLst>
          </p:cNvPr>
          <p:cNvSpPr txBox="1"/>
          <p:nvPr/>
        </p:nvSpPr>
        <p:spPr>
          <a:xfrm>
            <a:off x="587229" y="466726"/>
            <a:ext cx="1044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RASHODA I IZDATAKA GRADA OSIJEKA U 2026. 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F1511898-8221-41EF-BF92-23FE725AEE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367183"/>
              </p:ext>
            </p:extLst>
          </p:nvPr>
        </p:nvGraphicFramePr>
        <p:xfrm>
          <a:off x="1879548" y="809940"/>
          <a:ext cx="5372407" cy="3849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nabavu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BB4E64C075144A97774078E840ADA8" ma:contentTypeVersion="18" ma:contentTypeDescription="Stvaranje novog dokumenta." ma:contentTypeScope="" ma:versionID="b0e2c6b95be9cdde80b251cbdad3f07c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f04a22d78a61c9db582a4dea1bd974bc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Oznake slika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80C5E9-8DEE-4BCC-8A1B-B81375BCC8D9}"/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854</Words>
  <Application>Microsoft Office PowerPoint</Application>
  <PresentationFormat>Široki zaslon</PresentationFormat>
  <Paragraphs>259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6</cp:revision>
  <dcterms:created xsi:type="dcterms:W3CDTF">2023-03-21T14:01:40Z</dcterms:created>
  <dcterms:modified xsi:type="dcterms:W3CDTF">2026-05-15T12:50:39Z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